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85" r:id="rId2"/>
    <p:sldId id="271" r:id="rId3"/>
    <p:sldId id="286" r:id="rId4"/>
    <p:sldId id="288" r:id="rId5"/>
    <p:sldId id="465" r:id="rId6"/>
    <p:sldId id="477" r:id="rId7"/>
    <p:sldId id="476" r:id="rId8"/>
    <p:sldId id="480" r:id="rId9"/>
    <p:sldId id="479" r:id="rId10"/>
    <p:sldId id="481" r:id="rId11"/>
    <p:sldId id="485" r:id="rId12"/>
    <p:sldId id="503" r:id="rId13"/>
    <p:sldId id="504" r:id="rId14"/>
    <p:sldId id="511" r:id="rId15"/>
    <p:sldId id="515" r:id="rId16"/>
    <p:sldId id="519" r:id="rId17"/>
    <p:sldId id="520" r:id="rId18"/>
    <p:sldId id="521" r:id="rId19"/>
    <p:sldId id="534" r:id="rId20"/>
    <p:sldId id="540" r:id="rId21"/>
    <p:sldId id="544" r:id="rId22"/>
    <p:sldId id="541" r:id="rId23"/>
    <p:sldId id="418" r:id="rId24"/>
    <p:sldId id="278" r:id="rId25"/>
    <p:sldId id="284" r:id="rId26"/>
  </p:sldIdLst>
  <p:sldSz cx="9144000" cy="5715000" type="screen16x10"/>
  <p:notesSz cx="6669088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7" userDrawn="1">
          <p15:clr>
            <a:srgbClr val="A4A3A4"/>
          </p15:clr>
        </p15:guide>
        <p15:guide id="2" pos="244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065DA4"/>
    <a:srgbClr val="34BBD1"/>
    <a:srgbClr val="85C23E"/>
    <a:srgbClr val="FFC000"/>
    <a:srgbClr val="B02C21"/>
    <a:srgbClr val="0059A2"/>
    <a:srgbClr val="A3291E"/>
    <a:srgbClr val="B62A1E"/>
    <a:srgbClr val="9927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94" autoAdjust="0"/>
    <p:restoredTop sz="94660"/>
  </p:normalViewPr>
  <p:slideViewPr>
    <p:cSldViewPr snapToGrid="0">
      <p:cViewPr varScale="1">
        <p:scale>
          <a:sx n="137" d="100"/>
          <a:sy n="137" d="100"/>
        </p:scale>
        <p:origin x="606" y="126"/>
      </p:cViewPr>
      <p:guideLst>
        <p:guide orient="horz" pos="167"/>
        <p:guide pos="24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90665" cy="4980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6866" y="1"/>
            <a:ext cx="2890665" cy="4980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FB1531-83F1-477C-B5F6-3EFE3461E5CF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633"/>
            <a:ext cx="2890665" cy="4980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6866" y="9428633"/>
            <a:ext cx="2890665" cy="4980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2D7441-3AC1-4DDB-B65D-A302C65C69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4334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90665" cy="4980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6866" y="1"/>
            <a:ext cx="2890665" cy="4980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7BB9F-2080-4193-915D-B18D1BEA642B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239838"/>
            <a:ext cx="5360988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599" y="4777366"/>
            <a:ext cx="5335893" cy="390904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633"/>
            <a:ext cx="2890665" cy="4980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6866" y="9428633"/>
            <a:ext cx="2890665" cy="4980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CA8EB-09C2-4847-A3CD-74BDBF6588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499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CA8EB-09C2-4847-A3CD-74BDBF6588AA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118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CA8EB-09C2-4847-A3CD-74BDBF6588AA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260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CA8EB-09C2-4847-A3CD-74BDBF6588AA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260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CA8EB-09C2-4847-A3CD-74BDBF6588AA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505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CA8EB-09C2-4847-A3CD-74BDBF6588AA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664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CA8EB-09C2-4847-A3CD-74BDBF6588AA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529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C459F-D3E7-4527-8ED8-647DE9117663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C1C4C-DDA6-4DB1-937A-31B4FA1BCF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630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C459F-D3E7-4527-8ED8-647DE9117663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C1C4C-DDA6-4DB1-937A-31B4FA1BCF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611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C459F-D3E7-4527-8ED8-647DE9117663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C1C4C-DDA6-4DB1-937A-31B4FA1BCF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296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C459F-D3E7-4527-8ED8-647DE9117663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C1C4C-DDA6-4DB1-937A-31B4FA1BCF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783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C459F-D3E7-4527-8ED8-647DE9117663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C1C4C-DDA6-4DB1-937A-31B4FA1BCF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991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C459F-D3E7-4527-8ED8-647DE9117663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C1C4C-DDA6-4DB1-937A-31B4FA1BCF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031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C459F-D3E7-4527-8ED8-647DE9117663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C1C4C-DDA6-4DB1-937A-31B4FA1BCF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114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C459F-D3E7-4527-8ED8-647DE9117663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C1C4C-DDA6-4DB1-937A-31B4FA1BCF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602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C459F-D3E7-4527-8ED8-647DE9117663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C1C4C-DDA6-4DB1-937A-31B4FA1BCF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565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C459F-D3E7-4527-8ED8-647DE9117663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C1C4C-DDA6-4DB1-937A-31B4FA1BCF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247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C459F-D3E7-4527-8ED8-647DE9117663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C1C4C-DDA6-4DB1-937A-31B4FA1BCF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325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C459F-D3E7-4527-8ED8-647DE9117663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C1C4C-DDA6-4DB1-937A-31B4FA1BCF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760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4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12" Type="http://schemas.openxmlformats.org/officeDocument/2006/relationships/image" Target="../media/image83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5" Type="http://schemas.openxmlformats.org/officeDocument/2006/relationships/image" Target="../media/image8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Relationship Id="rId14" Type="http://schemas.openxmlformats.org/officeDocument/2006/relationships/image" Target="../media/image8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11" Type="http://schemas.openxmlformats.org/officeDocument/2006/relationships/image" Target="../media/image96.jpeg"/><Relationship Id="rId5" Type="http://schemas.openxmlformats.org/officeDocument/2006/relationships/image" Target="../media/image90.jpeg"/><Relationship Id="rId10" Type="http://schemas.openxmlformats.org/officeDocument/2006/relationships/image" Target="../media/image95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12" Type="http://schemas.openxmlformats.org/officeDocument/2006/relationships/image" Target="../media/image137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11" Type="http://schemas.openxmlformats.org/officeDocument/2006/relationships/image" Target="../media/image136.jpeg"/><Relationship Id="rId5" Type="http://schemas.openxmlformats.org/officeDocument/2006/relationships/image" Target="../media/image130.jpeg"/><Relationship Id="rId10" Type="http://schemas.openxmlformats.org/officeDocument/2006/relationships/image" Target="../media/image135.jpeg"/><Relationship Id="rId4" Type="http://schemas.openxmlformats.org/officeDocument/2006/relationships/image" Target="../media/image129.jpeg"/><Relationship Id="rId9" Type="http://schemas.openxmlformats.org/officeDocument/2006/relationships/image" Target="../media/image1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12" Type="http://schemas.openxmlformats.org/officeDocument/2006/relationships/image" Target="../media/image148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eg"/><Relationship Id="rId11" Type="http://schemas.openxmlformats.org/officeDocument/2006/relationships/image" Target="../media/image147.jpeg"/><Relationship Id="rId5" Type="http://schemas.openxmlformats.org/officeDocument/2006/relationships/image" Target="../media/image141.jpeg"/><Relationship Id="rId10" Type="http://schemas.openxmlformats.org/officeDocument/2006/relationships/image" Target="../media/image146.jpeg"/><Relationship Id="rId4" Type="http://schemas.openxmlformats.org/officeDocument/2006/relationships/image" Target="../media/image140.jpeg"/><Relationship Id="rId9" Type="http://schemas.openxmlformats.org/officeDocument/2006/relationships/image" Target="../media/image14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13" Type="http://schemas.openxmlformats.org/officeDocument/2006/relationships/image" Target="../media/image160.jpeg"/><Relationship Id="rId18" Type="http://schemas.openxmlformats.org/officeDocument/2006/relationships/image" Target="../media/image165.jpeg"/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12" Type="http://schemas.openxmlformats.org/officeDocument/2006/relationships/image" Target="../media/image159.jpeg"/><Relationship Id="rId17" Type="http://schemas.openxmlformats.org/officeDocument/2006/relationships/image" Target="../media/image164.jpeg"/><Relationship Id="rId2" Type="http://schemas.openxmlformats.org/officeDocument/2006/relationships/image" Target="../media/image149.jpeg"/><Relationship Id="rId16" Type="http://schemas.openxmlformats.org/officeDocument/2006/relationships/image" Target="../media/image163.jpeg"/><Relationship Id="rId20" Type="http://schemas.openxmlformats.org/officeDocument/2006/relationships/image" Target="../media/image1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eg"/><Relationship Id="rId11" Type="http://schemas.openxmlformats.org/officeDocument/2006/relationships/image" Target="../media/image158.jpeg"/><Relationship Id="rId5" Type="http://schemas.openxmlformats.org/officeDocument/2006/relationships/image" Target="../media/image152.jpeg"/><Relationship Id="rId15" Type="http://schemas.openxmlformats.org/officeDocument/2006/relationships/image" Target="../media/image162.jpeg"/><Relationship Id="rId10" Type="http://schemas.openxmlformats.org/officeDocument/2006/relationships/image" Target="../media/image157.jpeg"/><Relationship Id="rId19" Type="http://schemas.openxmlformats.org/officeDocument/2006/relationships/image" Target="../media/image166.jpeg"/><Relationship Id="rId4" Type="http://schemas.openxmlformats.org/officeDocument/2006/relationships/image" Target="../media/image151.jpeg"/><Relationship Id="rId9" Type="http://schemas.openxmlformats.org/officeDocument/2006/relationships/image" Target="../media/image156.jpeg"/><Relationship Id="rId14" Type="http://schemas.openxmlformats.org/officeDocument/2006/relationships/image" Target="../media/image16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eg"/><Relationship Id="rId3" Type="http://schemas.openxmlformats.org/officeDocument/2006/relationships/image" Target="../media/image169.jpeg"/><Relationship Id="rId7" Type="http://schemas.openxmlformats.org/officeDocument/2006/relationships/image" Target="../media/image173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Relationship Id="rId9" Type="http://schemas.openxmlformats.org/officeDocument/2006/relationships/image" Target="../media/image17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2.png"/><Relationship Id="rId4" Type="http://schemas.openxmlformats.org/officeDocument/2006/relationships/image" Target="../media/image181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91.png"/><Relationship Id="rId18" Type="http://schemas.openxmlformats.org/officeDocument/2006/relationships/image" Target="../media/image193.jpeg"/><Relationship Id="rId3" Type="http://schemas.openxmlformats.org/officeDocument/2006/relationships/image" Target="../media/image183.jpeg"/><Relationship Id="rId7" Type="http://schemas.openxmlformats.org/officeDocument/2006/relationships/image" Target="../media/image186.jpeg"/><Relationship Id="rId12" Type="http://schemas.openxmlformats.org/officeDocument/2006/relationships/image" Target="../media/image190.png"/><Relationship Id="rId17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6" Type="http://schemas.microsoft.com/office/2007/relationships/hdphoto" Target="../media/hdphoto4.wdp"/><Relationship Id="rId20" Type="http://schemas.openxmlformats.org/officeDocument/2006/relationships/image" Target="../media/image1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189.jpeg"/><Relationship Id="rId5" Type="http://schemas.openxmlformats.org/officeDocument/2006/relationships/image" Target="../media/image185.png"/><Relationship Id="rId15" Type="http://schemas.openxmlformats.org/officeDocument/2006/relationships/image" Target="../media/image192.png"/><Relationship Id="rId10" Type="http://schemas.openxmlformats.org/officeDocument/2006/relationships/image" Target="../media/image31.png"/><Relationship Id="rId19" Type="http://schemas.openxmlformats.org/officeDocument/2006/relationships/image" Target="../media/image194.png"/><Relationship Id="rId4" Type="http://schemas.openxmlformats.org/officeDocument/2006/relationships/image" Target="../media/image184.png"/><Relationship Id="rId9" Type="http://schemas.openxmlformats.org/officeDocument/2006/relationships/image" Target="../media/image188.png"/><Relationship Id="rId1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1.wdp"/><Relationship Id="rId18" Type="http://schemas.openxmlformats.org/officeDocument/2006/relationships/image" Target="../media/image38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microsoft.com/office/2007/relationships/hdphoto" Target="../media/hdphoto2.wdp"/><Relationship Id="rId10" Type="http://schemas.openxmlformats.org/officeDocument/2006/relationships/image" Target="../media/image32.jpeg"/><Relationship Id="rId19" Type="http://schemas.openxmlformats.org/officeDocument/2006/relationships/image" Target="../media/image39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оготип ЛО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056" y="303252"/>
            <a:ext cx="3176286" cy="70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21053" y="5062220"/>
            <a:ext cx="4078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Сыктывкар, 1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февраля 202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года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23243" y="1987503"/>
            <a:ext cx="58420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800" b="1" dirty="0" smtClean="0">
                <a:solidFill>
                  <a:srgbClr val="0163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Лесной образовательный</a:t>
            </a:r>
            <a:endParaRPr lang="en-US" sz="2800" b="1" dirty="0" smtClean="0">
              <a:solidFill>
                <a:srgbClr val="0163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ru-RU" sz="2800" b="1" dirty="0" smtClean="0">
                <a:solidFill>
                  <a:srgbClr val="0163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кластер Республики Коми </a:t>
            </a:r>
            <a:endParaRPr lang="en-US" sz="2800" b="1" dirty="0" smtClean="0">
              <a:solidFill>
                <a:srgbClr val="0163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ru-RU" sz="2800" b="1" dirty="0" smtClean="0">
                <a:solidFill>
                  <a:srgbClr val="0163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15 лет развития</a:t>
            </a:r>
            <a:endParaRPr lang="ru-RU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s://masterpiecer-images.s3.yandex.net/af013d3ee70611ef8c94e6b093fc7b06: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91868" cy="681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51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965" y="-9728"/>
            <a:ext cx="2823035" cy="20898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4647"/>
            <a:ext cx="2910730" cy="21547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209" y="-380206"/>
            <a:ext cx="3323494" cy="24603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51"/>
          <a:stretch>
            <a:fillRect/>
          </a:stretch>
        </p:blipFill>
        <p:spPr>
          <a:xfrm>
            <a:off x="-50801" y="4241800"/>
            <a:ext cx="4302877" cy="22058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899" y="2121617"/>
            <a:ext cx="4854102" cy="35933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0"/>
          <a:stretch>
            <a:fillRect/>
          </a:stretch>
        </p:blipFill>
        <p:spPr>
          <a:xfrm>
            <a:off x="-382681" y="2120900"/>
            <a:ext cx="4634977" cy="208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376" y="2443842"/>
            <a:ext cx="2275200" cy="16842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0" y="2436168"/>
            <a:ext cx="2285567" cy="16919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981" y="0"/>
            <a:ext cx="3202401" cy="23832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277" y="0"/>
            <a:ext cx="3226723" cy="24028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57"/>
          <a:stretch>
            <a:fillRect/>
          </a:stretch>
        </p:blipFill>
        <p:spPr>
          <a:xfrm>
            <a:off x="2910009" y="0"/>
            <a:ext cx="2957391" cy="239009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20" b="25395"/>
          <a:stretch>
            <a:fillRect/>
          </a:stretch>
        </p:blipFill>
        <p:spPr>
          <a:xfrm>
            <a:off x="4672595" y="2439022"/>
            <a:ext cx="4484105" cy="16891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936" y="4186163"/>
            <a:ext cx="2150765" cy="154980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9" y="4188231"/>
            <a:ext cx="2295036" cy="165377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38" y="4188548"/>
            <a:ext cx="2275207" cy="164371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707" y="4189647"/>
            <a:ext cx="2275207" cy="164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800" y="1694103"/>
            <a:ext cx="2720831" cy="20146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676" y="2874669"/>
            <a:ext cx="1893600" cy="14021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93600" cy="14021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676" y="0"/>
            <a:ext cx="1893600" cy="14017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4"/>
          <a:stretch>
            <a:fillRect/>
          </a:stretch>
        </p:blipFill>
        <p:spPr>
          <a:xfrm>
            <a:off x="1955442" y="1930400"/>
            <a:ext cx="2692800" cy="18617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676" y="1437335"/>
            <a:ext cx="1893600" cy="140178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676" y="4312333"/>
            <a:ext cx="1893600" cy="14026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800" y="3759786"/>
            <a:ext cx="2641190" cy="19552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3"/>
          <a:stretch>
            <a:fillRect/>
          </a:stretch>
        </p:blipFill>
        <p:spPr>
          <a:xfrm>
            <a:off x="1955800" y="4084"/>
            <a:ext cx="2692400" cy="18755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8771"/>
            <a:ext cx="1892300" cy="14011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6539"/>
            <a:ext cx="1892300" cy="140082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1315"/>
            <a:ext cx="1892300" cy="1401703"/>
          </a:xfrm>
          <a:prstGeom prst="rect">
            <a:avLst/>
          </a:prstGeom>
        </p:spPr>
      </p:pic>
      <p:pic>
        <p:nvPicPr>
          <p:cNvPr id="145410" name="Picture 2" descr="R:\ЛОК\2014\Открытие Школы юного лесовода, январь 2014\Слайд шоу_2014-004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42100" y="-12554"/>
            <a:ext cx="2484437" cy="1655617"/>
          </a:xfrm>
          <a:prstGeom prst="rect">
            <a:avLst/>
          </a:prstGeom>
          <a:noFill/>
        </p:spPr>
      </p:pic>
      <p:pic>
        <p:nvPicPr>
          <p:cNvPr id="145411" name="Picture 3" descr="R:\ЛОК\2016\Школа юного лесовода 2016, март 2016\skola_lesovoda_2016_12.jpg"/>
          <p:cNvPicPr>
            <a:picLocks noChangeAspect="1" noChangeArrowheads="1"/>
          </p:cNvPicPr>
          <p:nvPr/>
        </p:nvPicPr>
        <p:blipFill>
          <a:blip r:embed="rId15" cstate="print"/>
          <a:srcRect l="32539" r="5557" b="22309"/>
          <a:stretch>
            <a:fillRect/>
          </a:stretch>
        </p:blipFill>
        <p:spPr bwMode="auto">
          <a:xfrm>
            <a:off x="1955800" y="3857422"/>
            <a:ext cx="2692400" cy="22512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li.komi.com/images/news/loc_sajt_2013_b02.jpg"/>
          <p:cNvPicPr>
            <a:picLocks noChangeAspect="1" noChangeArrowheads="1"/>
          </p:cNvPicPr>
          <p:nvPr/>
        </p:nvPicPr>
        <p:blipFill>
          <a:blip r:embed="rId2" cstate="print"/>
          <a:srcRect b="8674"/>
          <a:stretch>
            <a:fillRect/>
          </a:stretch>
        </p:blipFill>
        <p:spPr bwMode="auto">
          <a:xfrm>
            <a:off x="-203201" y="-713896"/>
            <a:ext cx="5054601" cy="3075528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7"/>
          <a:stretch>
            <a:fillRect/>
          </a:stretch>
        </p:blipFill>
        <p:spPr>
          <a:xfrm>
            <a:off x="4927600" y="-482030"/>
            <a:ext cx="4216400" cy="2843662"/>
          </a:xfrm>
          <a:prstGeom prst="rect">
            <a:avLst/>
          </a:prstGeom>
        </p:spPr>
      </p:pic>
      <p:pic>
        <p:nvPicPr>
          <p:cNvPr id="5" name="Picture 8" descr="https://sli.komi.com/images/news/loc_sajt_2013_b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2884" y="4143070"/>
            <a:ext cx="2378138" cy="1584435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5717"/>
            <a:ext cx="2185288" cy="16181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711" y="4143070"/>
            <a:ext cx="2185288" cy="16181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711" y="2425717"/>
            <a:ext cx="2185288" cy="16181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404" y="2425717"/>
            <a:ext cx="2185288" cy="161809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404" y="4143070"/>
            <a:ext cx="2185288" cy="16181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" y="4143070"/>
            <a:ext cx="2184276" cy="161735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1"/>
          <a:stretch>
            <a:fillRect/>
          </a:stretch>
        </p:blipFill>
        <p:spPr>
          <a:xfrm>
            <a:off x="6782884" y="2425717"/>
            <a:ext cx="2379535" cy="1620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"/>
          <a:stretch>
            <a:fillRect/>
          </a:stretch>
        </p:blipFill>
        <p:spPr>
          <a:xfrm>
            <a:off x="6210300" y="-9779"/>
            <a:ext cx="3695700" cy="28673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1"/>
          <a:stretch>
            <a:fillRect/>
          </a:stretch>
        </p:blipFill>
        <p:spPr>
          <a:xfrm>
            <a:off x="-1351130" y="-11143"/>
            <a:ext cx="7523330" cy="57775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2898263"/>
            <a:ext cx="3804081" cy="28167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-203200"/>
            <a:ext cx="2687003" cy="19895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898" y="1869887"/>
            <a:ext cx="2687003" cy="19895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46400"/>
            <a:ext cx="3860799" cy="28587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1869887"/>
            <a:ext cx="2685600" cy="19943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279" y="3918138"/>
            <a:ext cx="2646666" cy="19653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-1"/>
            <a:ext cx="3886200" cy="28858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3918138"/>
            <a:ext cx="2685600" cy="19943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279" y="-178999"/>
            <a:ext cx="2646666" cy="19653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2"/>
          <a:stretch>
            <a:fillRect/>
          </a:stretch>
        </p:blipFill>
        <p:spPr>
          <a:xfrm>
            <a:off x="5969000" y="-27189"/>
            <a:ext cx="3784600" cy="29716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57"/>
          <a:stretch>
            <a:fillRect/>
          </a:stretch>
        </p:blipFill>
        <p:spPr>
          <a:xfrm>
            <a:off x="3684785" y="0"/>
            <a:ext cx="2246400" cy="12246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00" y="-19661"/>
            <a:ext cx="4004118" cy="29641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786" y="1280798"/>
            <a:ext cx="2247399" cy="16637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60" y="2984501"/>
            <a:ext cx="3688478" cy="2730500"/>
          </a:xfrm>
          <a:prstGeom prst="rect">
            <a:avLst/>
          </a:prstGeom>
        </p:spPr>
      </p:pic>
      <p:pic>
        <p:nvPicPr>
          <p:cNvPr id="146434" name="Picture 2" descr="https://sli.komi.com/images/news/voroshil_strelok_05.2018_6.jpg"/>
          <p:cNvPicPr>
            <a:picLocks noChangeAspect="1" noChangeArrowheads="1"/>
          </p:cNvPicPr>
          <p:nvPr/>
        </p:nvPicPr>
        <p:blipFill>
          <a:blip r:embed="rId7" cstate="print"/>
          <a:srcRect t="8951" b="17520"/>
          <a:stretch>
            <a:fillRect/>
          </a:stretch>
        </p:blipFill>
        <p:spPr bwMode="auto">
          <a:xfrm>
            <a:off x="3684544" y="2984500"/>
            <a:ext cx="5573755" cy="2730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s://sli.komi.com/images/news/lesnaua_arad_28.06.12_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8900"/>
            <a:ext cx="5334000" cy="3547111"/>
          </a:xfrm>
          <a:prstGeom prst="rect">
            <a:avLst/>
          </a:prstGeom>
          <a:noFill/>
        </p:spPr>
      </p:pic>
      <p:pic>
        <p:nvPicPr>
          <p:cNvPr id="70660" name="Picture 4" descr="https://sli.komi.com/images/news/lesnaya_akademiya_komi_2016_12.jpg"/>
          <p:cNvPicPr>
            <a:picLocks noChangeAspect="1" noChangeArrowheads="1"/>
          </p:cNvPicPr>
          <p:nvPr/>
        </p:nvPicPr>
        <p:blipFill>
          <a:blip r:embed="rId3" cstate="print"/>
          <a:srcRect t="5707"/>
          <a:stretch>
            <a:fillRect/>
          </a:stretch>
        </p:blipFill>
        <p:spPr bwMode="auto">
          <a:xfrm>
            <a:off x="5380960" y="-458687"/>
            <a:ext cx="3775740" cy="2372013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6"/>
          <a:stretch>
            <a:fillRect/>
          </a:stretch>
        </p:blipFill>
        <p:spPr>
          <a:xfrm>
            <a:off x="5813820" y="3505200"/>
            <a:ext cx="3438165" cy="2413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618" y="3505200"/>
            <a:ext cx="2985495" cy="2210614"/>
          </a:xfrm>
          <a:prstGeom prst="rect">
            <a:avLst/>
          </a:prstGeom>
        </p:spPr>
      </p:pic>
      <p:pic>
        <p:nvPicPr>
          <p:cNvPr id="161794" name="Picture 2" descr="https://sun9-34.userapi.com/s/v1/ig2/4A52nbFIwAS6JOlOZDF4wgROnvVTGu0CDfOTLg_5p28f42CKqJ8MmsIfGpI6p1AcboG4kCWOk2s2a01CYkUVzqy6.jpg?quality=95&amp;as=32x21,48x32,72x48,108x72,160x107,240x160,360x240,480x321,540x361,640x427,720x481,1080x721,1280x855,1440x962,2560x1710&amp;from=bu&amp;cs=1280x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635000" y="3505200"/>
            <a:ext cx="3357500" cy="2240082"/>
          </a:xfrm>
          <a:prstGeom prst="rect">
            <a:avLst/>
          </a:prstGeom>
          <a:noFill/>
        </p:spPr>
      </p:pic>
      <p:pic>
        <p:nvPicPr>
          <p:cNvPr id="161798" name="Picture 6" descr="https://sun9-41.userapi.com/s/v1/ig2/MAy7yoLbcqaer629TVUNYnbNoCS8VjTN42zroNBUcLhuM933Ho6jDtL9uozlcS5o4gTx4ZUEc2yVXfj1r_G13uXv.jpg?quality=95&amp;as=32x21,48x32,72x48,108x72,160x107,240x160,360x240,480x320,540x360,640x427,720x481,1080x721,1280x854,1440x961,2560x1709&amp;from=bu&amp;cs=1280x0"/>
          <p:cNvPicPr>
            <a:picLocks noChangeAspect="1" noChangeArrowheads="1"/>
          </p:cNvPicPr>
          <p:nvPr/>
        </p:nvPicPr>
        <p:blipFill>
          <a:blip r:embed="rId7" cstate="print"/>
          <a:srcRect t="15514" b="25863"/>
          <a:stretch>
            <a:fillRect/>
          </a:stretch>
        </p:blipFill>
        <p:spPr bwMode="auto">
          <a:xfrm>
            <a:off x="5381626" y="1955800"/>
            <a:ext cx="3863974" cy="1511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958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20" name="Picture 4" descr="https://sun9-30.userapi.com/s/v1/ig1/24UjAnufxMa3CkW7zW6g9UlejaRkr6qvaEdK86RVvRjJDDwirZBdxWhJSQYppJ1w0q_zRbOe.jpg?quality=96&amp;as=32x21,48x32,72x48,108x72,160x107,240x160,360x240,480x320,540x360,640x426,720x480,800x533&amp;from=bu&amp;cs=800x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1" y="3215595"/>
            <a:ext cx="3851275" cy="2565912"/>
          </a:xfrm>
          <a:prstGeom prst="rect">
            <a:avLst/>
          </a:prstGeom>
          <a:noFill/>
        </p:spPr>
      </p:pic>
      <p:pic>
        <p:nvPicPr>
          <p:cNvPr id="162822" name="Picture 6" descr="https://sun9-70.userapi.com/s/v1/ig1/gQNCnAvoCSZVbZHVt5aVFrxZRbOd4igqb19VF3SdBKbMmJWHk2AjjbiMheH7CwwPr-yxFm29.jpg?quality=96&amp;as=32x21,48x32,72x48,108x72,160x107,240x160,360x240,480x320,540x360,640x426,720x480,800x533&amp;from=bu&amp;cs=80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74614" y="0"/>
            <a:ext cx="4736885" cy="3155950"/>
          </a:xfrm>
          <a:prstGeom prst="rect">
            <a:avLst/>
          </a:prstGeom>
          <a:noFill/>
        </p:spPr>
      </p:pic>
      <p:pic>
        <p:nvPicPr>
          <p:cNvPr id="162824" name="Picture 8" descr="https://sun9-10.userapi.com/s/v1/ig1/UA8CH_hfaM-rOcTZZ0y5ejpc9959uLjJDuiVQbyP6SnZALPs1xsh3fgqxXPSSXNGTZ9PkYWQ.jpg?quality=96&amp;as=32x21,48x32,72x48,108x72,160x107,240x160,360x240,480x320,540x360,640x426,720x480,800x533&amp;from=bu&amp;cs=800x0"/>
          <p:cNvPicPr>
            <a:picLocks noChangeAspect="1" noChangeArrowheads="1"/>
          </p:cNvPicPr>
          <p:nvPr/>
        </p:nvPicPr>
        <p:blipFill>
          <a:blip r:embed="rId4" cstate="print"/>
          <a:srcRect t="18573"/>
          <a:stretch>
            <a:fillRect/>
          </a:stretch>
        </p:blipFill>
        <p:spPr bwMode="auto">
          <a:xfrm>
            <a:off x="6372875" y="1658938"/>
            <a:ext cx="2771125" cy="1503362"/>
          </a:xfrm>
          <a:prstGeom prst="rect">
            <a:avLst/>
          </a:prstGeom>
          <a:noFill/>
        </p:spPr>
      </p:pic>
      <p:pic>
        <p:nvPicPr>
          <p:cNvPr id="162826" name="Picture 10" descr="https://sun9-70.userapi.com/s/v1/ig1/ghNdirkvf1dFSX8ZLY4AD6H3h-SHLVMqfdVQNqeuu33INEtM0XrV4a_pliIj834P-O8wYhvG.jpg?quality=96&amp;as=32x21,48x32,72x48,108x72,160x107,240x160,360x240,480x320,540x360,640x426,720x480,800x533&amp;from=bu&amp;cs=800x0"/>
          <p:cNvPicPr>
            <a:picLocks noChangeAspect="1" noChangeArrowheads="1"/>
          </p:cNvPicPr>
          <p:nvPr/>
        </p:nvPicPr>
        <p:blipFill>
          <a:blip r:embed="rId5" cstate="print"/>
          <a:srcRect l="4271" t="7692" r="7750"/>
          <a:stretch>
            <a:fillRect/>
          </a:stretch>
        </p:blipFill>
        <p:spPr bwMode="auto">
          <a:xfrm>
            <a:off x="3711493" y="1333500"/>
            <a:ext cx="2616200" cy="1828800"/>
          </a:xfrm>
          <a:prstGeom prst="rect">
            <a:avLst/>
          </a:prstGeom>
          <a:noFill/>
        </p:spPr>
      </p:pic>
      <p:pic>
        <p:nvPicPr>
          <p:cNvPr id="162828" name="Picture 12" descr="https://sun9-79.userapi.com/s/v1/ig1/hP2xd3f6qzPklYQiRkICsehWAvuq8bILH5NXZf7Z3GNdQQISxSrvTyHeduz1vy7QtbLPfj11.jpg?quality=96&amp;as=32x21,48x32,72x48,108x72,160x107,240x160,360x240,480x320,540x360,640x427,720x480,1080x720,1280x853,1440x960,2560x1707&amp;from=bu&amp;cs=1280x0"/>
          <p:cNvPicPr>
            <a:picLocks noChangeAspect="1" noChangeArrowheads="1"/>
          </p:cNvPicPr>
          <p:nvPr/>
        </p:nvPicPr>
        <p:blipFill>
          <a:blip r:embed="rId6" cstate="print"/>
          <a:srcRect t="-3715"/>
          <a:stretch>
            <a:fillRect/>
          </a:stretch>
        </p:blipFill>
        <p:spPr bwMode="auto">
          <a:xfrm>
            <a:off x="6371841" y="-368300"/>
            <a:ext cx="2851441" cy="1968500"/>
          </a:xfrm>
          <a:prstGeom prst="rect">
            <a:avLst/>
          </a:prstGeom>
          <a:noFill/>
        </p:spPr>
      </p:pic>
      <p:pic>
        <p:nvPicPr>
          <p:cNvPr id="162830" name="Picture 14" descr="https://sun9-78.userapi.com/s/v1/ig2/Zb9McPpNXr_yXTQ9gCsY16yWOKtKIK8VGczBMddVSvncj0FtC7UyEmDk7QzbgeJc266qwEyVxkw34Yi6Prhq169_.jpg?quality=96&amp;as=32x21,48x32,72x48,108x72,160x107,240x160,360x240,480x320,540x360,640x426,720x480,800x533&amp;from=bu&amp;cs=800x0"/>
          <p:cNvPicPr>
            <a:picLocks noChangeAspect="1" noChangeArrowheads="1"/>
          </p:cNvPicPr>
          <p:nvPr/>
        </p:nvPicPr>
        <p:blipFill>
          <a:blip r:embed="rId7" cstate="print"/>
          <a:srcRect b="13721"/>
          <a:stretch>
            <a:fillRect/>
          </a:stretch>
        </p:blipFill>
        <p:spPr bwMode="auto">
          <a:xfrm>
            <a:off x="3711493" y="-215899"/>
            <a:ext cx="2617200" cy="1504452"/>
          </a:xfrm>
          <a:prstGeom prst="rect">
            <a:avLst/>
          </a:prstGeom>
          <a:noFill/>
        </p:spPr>
      </p:pic>
      <p:pic>
        <p:nvPicPr>
          <p:cNvPr id="162834" name="Picture 18" descr="https://sun9-28.userapi.com/s/v1/ig2/OjJpyvFmWt0QCDAUX7VcCZnrT2tak5a_wk7EfWDjqjY5SMh8u-A7Hz0--NSLcZyxmBZi9DwfkVIi_jiGlgzY0ZBf.jpg?quality=96&amp;as=32x21,48x32,72x48,108x72,160x107,240x160,360x240,480x320,540x360,640x426,720x480,1080x720,1280x853,1440x960,2560x1706&amp;from=bu&amp;cs=1280x0"/>
          <p:cNvPicPr>
            <a:picLocks noChangeAspect="1" noChangeArrowheads="1"/>
          </p:cNvPicPr>
          <p:nvPr/>
        </p:nvPicPr>
        <p:blipFill>
          <a:blip r:embed="rId8" cstate="print"/>
          <a:srcRect t="26224"/>
          <a:stretch>
            <a:fillRect/>
          </a:stretch>
        </p:blipFill>
        <p:spPr bwMode="auto">
          <a:xfrm>
            <a:off x="3711493" y="3215595"/>
            <a:ext cx="5435600" cy="26692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"/>
          <a:stretch>
            <a:fillRect/>
          </a:stretch>
        </p:blipFill>
        <p:spPr>
          <a:xfrm>
            <a:off x="5156200" y="-1"/>
            <a:ext cx="3987800" cy="29708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3931350"/>
            <a:ext cx="3129974" cy="23170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78"/>
          <a:stretch>
            <a:fillRect/>
          </a:stretch>
        </p:blipFill>
        <p:spPr>
          <a:xfrm>
            <a:off x="3182037" y="0"/>
            <a:ext cx="1910663" cy="20433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160" y="2085023"/>
            <a:ext cx="2815200" cy="2084519"/>
          </a:xfrm>
          <a:prstGeom prst="rect">
            <a:avLst/>
          </a:prstGeom>
          <a:ln w="57150">
            <a:solidFill>
              <a:srgbClr val="F8F8F8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5"/>
          <a:stretch>
            <a:fillRect/>
          </a:stretch>
        </p:blipFill>
        <p:spPr>
          <a:xfrm>
            <a:off x="12701" y="2686789"/>
            <a:ext cx="1725961" cy="12024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"/>
          <a:stretch>
            <a:fillRect/>
          </a:stretch>
        </p:blipFill>
        <p:spPr>
          <a:xfrm>
            <a:off x="6042770" y="3022600"/>
            <a:ext cx="3705840" cy="26924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85"/>
          <a:stretch>
            <a:fillRect/>
          </a:stretch>
        </p:blipFill>
        <p:spPr>
          <a:xfrm>
            <a:off x="1804840" y="2686789"/>
            <a:ext cx="1332060" cy="12036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49"/>
          <a:stretch>
            <a:fillRect/>
          </a:stretch>
        </p:blipFill>
        <p:spPr>
          <a:xfrm>
            <a:off x="3187787" y="4216400"/>
            <a:ext cx="2813538" cy="14986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7" b="28052"/>
          <a:stretch>
            <a:fillRect/>
          </a:stretch>
        </p:blipFill>
        <p:spPr>
          <a:xfrm>
            <a:off x="0" y="1320800"/>
            <a:ext cx="3136900" cy="13081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716" y="0"/>
            <a:ext cx="1715170" cy="1270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44" r="45030" b="14799"/>
          <a:stretch>
            <a:fillRect/>
          </a:stretch>
        </p:blipFill>
        <p:spPr>
          <a:xfrm>
            <a:off x="0" y="-24726"/>
            <a:ext cx="1367326" cy="1294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psv4.userapi.com/c235031/u29528448/docs/d52/94e8cd28981c/Prezentatsia_LOK_zadnik.jpg?extra=-20jYThqPDga53EGzM5RGTKmVskRs59SwNO0bq9A18R1wCDcoosMCYQBjHZAHmQCUWQDa4mSjcFlKqA6tmyu2aqisr-V4oWJsDt9U_iCF_UWtKvwGtm55Nj2lOHtX3VqQPaKZR1XsVdlJBJl5qq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9" t="9600" r="8009" b="10311"/>
          <a:stretch/>
        </p:blipFill>
        <p:spPr bwMode="auto">
          <a:xfrm>
            <a:off x="-38100" y="-25400"/>
            <a:ext cx="916939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2482" y="263197"/>
            <a:ext cx="6495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Начало </a:t>
            </a:r>
            <a:r>
              <a:rPr lang="ru-RU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lang="ru-RU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 </a:t>
            </a:r>
            <a:r>
              <a:rPr lang="ru-RU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5021" y="1078023"/>
            <a:ext cx="7830766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 1 июня 2010 г. структура профессионального образования в республике представлена следующими уровнями:</a:t>
            </a:r>
          </a:p>
          <a:p>
            <a:endParaRPr lang="ru-RU" sz="900" dirty="0" smtClean="0"/>
          </a:p>
          <a:p>
            <a:r>
              <a:rPr lang="ru-RU" dirty="0" smtClean="0"/>
              <a:t>1) начальное профессиональное образование - 13 учреждений</a:t>
            </a:r>
          </a:p>
          <a:p>
            <a:r>
              <a:rPr lang="ru-RU" dirty="0" smtClean="0"/>
              <a:t>2) среднее профессиональное образование - 22 учреждения</a:t>
            </a:r>
          </a:p>
          <a:p>
            <a:r>
              <a:rPr lang="ru-RU" dirty="0" smtClean="0"/>
              <a:t>3) высшее профессиональное образование - 24 вуза и филиала вузов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1" y="2910867"/>
            <a:ext cx="5097994" cy="248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865778" y="3524326"/>
            <a:ext cx="307394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В Коми планируется создать два университетских комплекса и три отраслевых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9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6"/>
          <a:stretch>
            <a:fillRect/>
          </a:stretch>
        </p:blipFill>
        <p:spPr>
          <a:xfrm>
            <a:off x="5484527" y="3822701"/>
            <a:ext cx="1389287" cy="9931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737" y="-9728"/>
            <a:ext cx="2521299" cy="1866899"/>
          </a:xfrm>
          <a:prstGeom prst="rect">
            <a:avLst/>
          </a:prstGeom>
        </p:spPr>
      </p:pic>
      <p:pic>
        <p:nvPicPr>
          <p:cNvPr id="6" name="Picture 4" descr="https://sli.komi.com/images/news/20120617_b04.jpg"/>
          <p:cNvPicPr>
            <a:picLocks noChangeAspect="1" noChangeArrowheads="1"/>
          </p:cNvPicPr>
          <p:nvPr/>
        </p:nvPicPr>
        <p:blipFill>
          <a:blip r:embed="rId4" cstate="print"/>
          <a:srcRect t="1415"/>
          <a:stretch>
            <a:fillRect/>
          </a:stretch>
        </p:blipFill>
        <p:spPr bwMode="auto">
          <a:xfrm>
            <a:off x="0" y="0"/>
            <a:ext cx="4051300" cy="2995470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857" y="1899569"/>
            <a:ext cx="2520000" cy="18659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737" y="1899569"/>
            <a:ext cx="2520000" cy="1865938"/>
          </a:xfrm>
          <a:prstGeom prst="rect">
            <a:avLst/>
          </a:prstGeom>
        </p:spPr>
      </p:pic>
      <p:pic>
        <p:nvPicPr>
          <p:cNvPr id="10" name="Picture 2" descr="https://sli.komi.com/images/news/26.10.2012_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5401" y="3049180"/>
            <a:ext cx="4064001" cy="2702561"/>
          </a:xfrm>
          <a:prstGeom prst="rect">
            <a:avLst/>
          </a:prstGeom>
          <a:noFill/>
        </p:spPr>
      </p:pic>
      <p:pic>
        <p:nvPicPr>
          <p:cNvPr id="11" name="Picture 6" descr="https://sli.komi.com/images/news/26.10.2012_03.jpg"/>
          <p:cNvPicPr>
            <a:picLocks noChangeAspect="1" noChangeArrowheads="1"/>
          </p:cNvPicPr>
          <p:nvPr/>
        </p:nvPicPr>
        <p:blipFill>
          <a:blip r:embed="rId8" cstate="print"/>
          <a:srcRect l="5628"/>
          <a:stretch>
            <a:fillRect/>
          </a:stretch>
        </p:blipFill>
        <p:spPr bwMode="auto">
          <a:xfrm>
            <a:off x="6921500" y="3810600"/>
            <a:ext cx="2702596" cy="1904400"/>
          </a:xfrm>
          <a:prstGeom prst="rect">
            <a:avLst/>
          </a:prstGeom>
          <a:noFill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857" y="-9728"/>
            <a:ext cx="2520000" cy="18655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873" y="4876802"/>
            <a:ext cx="1332000" cy="98628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103" y="4868695"/>
            <a:ext cx="1389600" cy="102893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516" y="3822969"/>
            <a:ext cx="1332000" cy="988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985" y="1276735"/>
            <a:ext cx="1750283" cy="1296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772" y="2617160"/>
            <a:ext cx="2007965" cy="1486800"/>
          </a:xfrm>
          <a:prstGeom prst="rect">
            <a:avLst/>
          </a:prstGeom>
        </p:spPr>
      </p:pic>
      <p:pic>
        <p:nvPicPr>
          <p:cNvPr id="6" name="Picture 12" descr="https://sli.komi.com/images/news/den_studenta_2013_b18.jpg"/>
          <p:cNvPicPr>
            <a:picLocks noChangeAspect="1" noChangeArrowheads="1"/>
          </p:cNvPicPr>
          <p:nvPr/>
        </p:nvPicPr>
        <p:blipFill>
          <a:blip r:embed="rId4" cstate="print"/>
          <a:srcRect r="5692"/>
          <a:stretch>
            <a:fillRect/>
          </a:stretch>
        </p:blipFill>
        <p:spPr bwMode="auto">
          <a:xfrm>
            <a:off x="-101598" y="2612572"/>
            <a:ext cx="2104568" cy="1486800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0" r="12694"/>
          <a:stretch>
            <a:fillRect/>
          </a:stretch>
        </p:blipFill>
        <p:spPr>
          <a:xfrm>
            <a:off x="7881259" y="2617160"/>
            <a:ext cx="1465943" cy="1486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8"/>
          <a:stretch>
            <a:fillRect/>
          </a:stretch>
        </p:blipFill>
        <p:spPr>
          <a:xfrm>
            <a:off x="0" y="1276735"/>
            <a:ext cx="1877973" cy="12946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3" b="3900"/>
          <a:stretch>
            <a:fillRect/>
          </a:stretch>
        </p:blipFill>
        <p:spPr>
          <a:xfrm>
            <a:off x="1789589" y="4158727"/>
            <a:ext cx="2971104" cy="1614329"/>
          </a:xfrm>
          <a:prstGeom prst="rect">
            <a:avLst/>
          </a:prstGeom>
        </p:spPr>
      </p:pic>
      <p:pic>
        <p:nvPicPr>
          <p:cNvPr id="11" name="Объект 3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"/>
          <a:stretch>
            <a:fillRect/>
          </a:stretch>
        </p:blipFill>
        <p:spPr>
          <a:xfrm>
            <a:off x="1457786" y="-5946"/>
            <a:ext cx="1563008" cy="1225184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900" y="1276735"/>
            <a:ext cx="1750284" cy="1296000"/>
          </a:xfrm>
          <a:prstGeom prst="rect">
            <a:avLst/>
          </a:prstGeom>
        </p:spPr>
      </p:pic>
      <p:pic>
        <p:nvPicPr>
          <p:cNvPr id="13" name="Picture 8" descr="https://sli.komi.com/images/news/veseliye_starti_02_04_2013_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406392" y="4158727"/>
            <a:ext cx="2143276" cy="1607457"/>
          </a:xfrm>
          <a:prstGeom prst="rect">
            <a:avLst/>
          </a:prstGeom>
          <a:noFill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252" y="-27915"/>
            <a:ext cx="1683657" cy="124715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5"/>
          <a:stretch>
            <a:fillRect/>
          </a:stretch>
        </p:blipFill>
        <p:spPr>
          <a:xfrm flipH="1">
            <a:off x="4928704" y="-4762"/>
            <a:ext cx="2521391" cy="1224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/>
          <a:stretch>
            <a:fillRect/>
          </a:stretch>
        </p:blipFill>
        <p:spPr>
          <a:xfrm>
            <a:off x="4093035" y="2617160"/>
            <a:ext cx="1697285" cy="14868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956" y="4158727"/>
            <a:ext cx="2401282" cy="177761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60" y="2617160"/>
            <a:ext cx="2008435" cy="14868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606" y="1276735"/>
            <a:ext cx="1748746" cy="1296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229" y="4156893"/>
            <a:ext cx="2340550" cy="173590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0"/>
          <a:stretch>
            <a:fillRect/>
          </a:stretch>
        </p:blipFill>
        <p:spPr>
          <a:xfrm>
            <a:off x="7353816" y="1276734"/>
            <a:ext cx="1845905" cy="1296000"/>
          </a:xfrm>
          <a:prstGeom prst="rect">
            <a:avLst/>
          </a:prstGeom>
        </p:spPr>
      </p:pic>
      <p:pic>
        <p:nvPicPr>
          <p:cNvPr id="22" name="Picture 2" descr="https://sli.komi.com/images/news/chemp_gigsod_2011_18.jpg"/>
          <p:cNvPicPr>
            <a:picLocks noChangeAspect="1" noChangeArrowheads="1"/>
          </p:cNvPicPr>
          <p:nvPr/>
        </p:nvPicPr>
        <p:blipFill>
          <a:blip r:embed="rId19" cstate="print"/>
          <a:srcRect t="2322" r="12585"/>
          <a:stretch>
            <a:fillRect/>
          </a:stretch>
        </p:blipFill>
        <p:spPr bwMode="auto">
          <a:xfrm>
            <a:off x="7485476" y="-14476"/>
            <a:ext cx="1658523" cy="1233714"/>
          </a:xfrm>
          <a:prstGeom prst="rect">
            <a:avLst/>
          </a:prstGeom>
          <a:noFill/>
        </p:spPr>
      </p:pic>
      <p:pic>
        <p:nvPicPr>
          <p:cNvPr id="83970" name="Picture 2" descr="https://sli.komi.com/images/news/2019_11_28/night_forest_112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056175" y="-4762"/>
            <a:ext cx="1837148" cy="122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li.komi.com/images/news/lok_gossovet_2015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514" y="-1"/>
            <a:ext cx="2322286" cy="1547223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347" y="-72570"/>
            <a:ext cx="4589653" cy="33963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" r="5707"/>
          <a:stretch>
            <a:fillRect/>
          </a:stretch>
        </p:blipFill>
        <p:spPr>
          <a:xfrm>
            <a:off x="3207659" y="3377746"/>
            <a:ext cx="2859315" cy="23372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0"/>
          <a:stretch>
            <a:fillRect/>
          </a:stretch>
        </p:blipFill>
        <p:spPr>
          <a:xfrm flipH="1">
            <a:off x="2360404" y="1602469"/>
            <a:ext cx="2139025" cy="1720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2677"/>
            <a:ext cx="3164114" cy="23423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78" y="-29028"/>
            <a:ext cx="2136612" cy="158205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530" y="3374079"/>
            <a:ext cx="3162220" cy="234092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8" y="1603336"/>
            <a:ext cx="2324039" cy="1720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s://sli.komi.com/images/news/monogr_2013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92621" cy="5713964"/>
          </a:xfrm>
          <a:prstGeom prst="rect">
            <a:avLst/>
          </a:prstGeom>
          <a:noFill/>
        </p:spPr>
      </p:pic>
      <p:pic>
        <p:nvPicPr>
          <p:cNvPr id="15366" name="Picture 6" descr="https://sli.komi.com/images/news/monogr_2013_1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0647" y="1618"/>
            <a:ext cx="1584000" cy="2302080"/>
          </a:xfrm>
          <a:prstGeom prst="rect">
            <a:avLst/>
          </a:prstGeom>
          <a:noFill/>
        </p:spPr>
      </p:pic>
      <p:pic>
        <p:nvPicPr>
          <p:cNvPr id="15368" name="Picture 8" descr="https://sli.komi.com/images/news/monogr_2013_2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4627" y="0"/>
            <a:ext cx="1584000" cy="2302080"/>
          </a:xfrm>
          <a:prstGeom prst="rect">
            <a:avLst/>
          </a:prstGeom>
          <a:noFill/>
        </p:spPr>
      </p:pic>
      <p:pic>
        <p:nvPicPr>
          <p:cNvPr id="15370" name="Picture 10" descr="https://sli.komi.com/images/news/monogr_2013_3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8607" y="0"/>
            <a:ext cx="1584000" cy="230208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533092" y="2552918"/>
            <a:ext cx="430935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На примере создания ЛОК РК, основанного на добровольном участии его членов - учреждений среднего и начального профессионального образования, науки и бизнеса, - читатель может оценить работу СЛИ, НПО и СПО по консолидации материальных, преподавательских, учебных ресурсов для решения по-настоящему крупных задач. 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0305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5847537" y="1269888"/>
            <a:ext cx="2688279" cy="876077"/>
            <a:chOff x="5657037" y="1269888"/>
            <a:chExt cx="2688279" cy="876077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7037" y="1269888"/>
              <a:ext cx="876077" cy="876077"/>
            </a:xfrm>
            <a:prstGeom prst="rect">
              <a:avLst/>
            </a:prstGeom>
          </p:spPr>
        </p:pic>
        <p:sp>
          <p:nvSpPr>
            <p:cNvPr id="22" name="Прямоугольник 21"/>
            <p:cNvSpPr/>
            <p:nvPr/>
          </p:nvSpPr>
          <p:spPr>
            <a:xfrm>
              <a:off x="6647415" y="1357359"/>
              <a:ext cx="169790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lokrk.ru</a:t>
              </a:r>
              <a:endParaRPr lang="ru-RU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" descr="http://qrcoder.ru/code/?http%3A%2F%2Flokrk.ru&amp;4&amp;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316" y="2294049"/>
            <a:ext cx="3012816" cy="30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55115" y="206925"/>
            <a:ext cx="949222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ИНФОРМАЦИОННЫЙ РЕСУРС</a:t>
            </a:r>
            <a:endParaRPr lang="en-US" sz="3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66816" y="2387552"/>
            <a:ext cx="2899284" cy="2768648"/>
          </a:xfrm>
          <a:prstGeom prst="rect">
            <a:avLst/>
          </a:prstGeom>
          <a:noFill/>
          <a:ln w="41275">
            <a:solidFill>
              <a:srgbClr val="0163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6320" y="1034109"/>
            <a:ext cx="5228655" cy="468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2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" t="4507" r="112" b="3121"/>
          <a:stretch/>
        </p:blipFill>
        <p:spPr>
          <a:xfrm>
            <a:off x="-58057" y="-81280"/>
            <a:ext cx="9187543" cy="57708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88900" y="-88900"/>
            <a:ext cx="9271000" cy="912649"/>
          </a:xfrm>
          <a:prstGeom prst="rect">
            <a:avLst/>
          </a:prstGeom>
          <a:solidFill>
            <a:srgbClr val="EE80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-88900" y="113137"/>
            <a:ext cx="91567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</a:t>
            </a:r>
            <a:r>
              <a:rPr lang="ru-RU" sz="3200" b="1" i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РАБОТУ</a:t>
            </a:r>
            <a:r>
              <a:rPr lang="ru-RU" sz="3200" b="1" i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3200" b="1" i="1" dirty="0" smtClean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27000" y="4765039"/>
            <a:ext cx="9271000" cy="949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61" y="4992265"/>
            <a:ext cx="695574" cy="4925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58" y="4989923"/>
            <a:ext cx="340603" cy="491470"/>
          </a:xfrm>
          <a:prstGeom prst="rect">
            <a:avLst/>
          </a:prstGeom>
        </p:spPr>
      </p:pic>
      <p:pic>
        <p:nvPicPr>
          <p:cNvPr id="12" name="Picture 2" descr="https://www.syktsu.ru/press/logo/%D0%BB%D0%BE%D0%B3%D0%BE%20%D0%A1%D0%93%D0%A3%20%D0%B7%D0%BD%D0%B0%D0%BA%20%D1%86%D0%B2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6" t="32805" r="31565" b="33301"/>
          <a:stretch/>
        </p:blipFill>
        <p:spPr bwMode="auto">
          <a:xfrm>
            <a:off x="1292435" y="5028225"/>
            <a:ext cx="803735" cy="3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3fc54cf-fa01-4dd9-8572-80763229180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434" y="5064370"/>
            <a:ext cx="398524" cy="39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12a8be57-7b9b-46e9-a386-1d9ea42c379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632" y="5008124"/>
            <a:ext cx="453418" cy="4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6944ced4-c795-40da-9c78-779f6f6ea61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625" y="5051916"/>
            <a:ext cx="386555" cy="40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www.krapt-rk.ru/content/img/100_Year_KRAP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38" y="3290451"/>
            <a:ext cx="315775" cy="40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s://avatars.mds.yandex.net/i?id=a2aef6de90793da36e986f311469703a-5344952-images-thumbs&amp;n=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778" y="5051916"/>
            <a:ext cx="347980" cy="37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909" y="5051916"/>
            <a:ext cx="368938" cy="368938"/>
          </a:xfrm>
          <a:prstGeom prst="rect">
            <a:avLst/>
          </a:prstGeom>
        </p:spPr>
      </p:pic>
      <p:pic>
        <p:nvPicPr>
          <p:cNvPr id="19" name="Picture 8" descr="https://yt3.googleusercontent.com/ytc/AIf8zZQBYkbR2b0Pij5s85gn-C3yi7r-5vwwVvz0DjLhSg=s900-c-k-c0x00ffffff-no-rj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734" y="5026863"/>
            <a:ext cx="427784" cy="42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ttps://shkolazaxarvan-r11.gosweb.gosuslugi.ru/netcat_files/48/188/1581028_1.jpe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188" y="5008124"/>
            <a:ext cx="338321" cy="41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https://pic.rutubelist.ru/user/ea/0f/ea0f593c55b679319f20d3603887ac10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685" y="5063855"/>
            <a:ext cx="343265" cy="34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https://obraz-asino.ru/media/moderator/Archive2020/7/ATProm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710" y="5066968"/>
            <a:ext cx="653222" cy="34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6" descr="https://sun9-32.userapi.com/impg/7cVRgiYo54-BV3F9dJ6_2hz_j1_2PJAhlQ9fMQ/j8hC0S5LzUo.jpg?size=880x880&amp;quality=95&amp;sign=632400323d594b62fe5d1de27a743726&amp;c_uniq_tag=1oW9Y31ueNqdVEQwv6rhJ9qE1umhnIR5bIkQ3tv_3xM&amp;type=album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4" b="9836"/>
          <a:stretch/>
        </p:blipFill>
        <p:spPr bwMode="auto">
          <a:xfrm>
            <a:off x="8160233" y="5080158"/>
            <a:ext cx="492403" cy="37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113" y="4978671"/>
            <a:ext cx="500238" cy="50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3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sli.komi.com/images/news/assocklaster_2010_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7925"/>
            <a:ext cx="2801566" cy="2101175"/>
          </a:xfrm>
          <a:prstGeom prst="rect">
            <a:avLst/>
          </a:prstGeom>
          <a:noFill/>
        </p:spPr>
      </p:pic>
      <p:pic>
        <p:nvPicPr>
          <p:cNvPr id="3084" name="Picture 12" descr="https://sli.komi.com/images/news/assocklaster_2010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3413" y="3647924"/>
            <a:ext cx="3119369" cy="2339527"/>
          </a:xfrm>
          <a:prstGeom prst="rect">
            <a:avLst/>
          </a:prstGeom>
          <a:noFill/>
        </p:spPr>
      </p:pic>
      <p:pic>
        <p:nvPicPr>
          <p:cNvPr id="3078" name="Picture 6" descr="https://sli.komi.com/images/news/assocklaster_2010_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729" y="-877922"/>
            <a:ext cx="5982512" cy="4486884"/>
          </a:xfrm>
          <a:prstGeom prst="rect">
            <a:avLst/>
          </a:prstGeom>
          <a:noFill/>
        </p:spPr>
      </p:pic>
      <p:pic>
        <p:nvPicPr>
          <p:cNvPr id="3080" name="Picture 8" descr="https://sli.komi.com/images/news/assocklaster_2010_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98951" y="-282096"/>
            <a:ext cx="3148289" cy="2361217"/>
          </a:xfrm>
          <a:prstGeom prst="rect">
            <a:avLst/>
          </a:prstGeom>
          <a:noFill/>
        </p:spPr>
      </p:pic>
      <p:pic>
        <p:nvPicPr>
          <p:cNvPr id="124932" name="Picture 4" descr="https://sli.komi.com/images/news/assocklaster_2010_4.jpg"/>
          <p:cNvPicPr>
            <a:picLocks noChangeAspect="1" noChangeArrowheads="1"/>
          </p:cNvPicPr>
          <p:nvPr/>
        </p:nvPicPr>
        <p:blipFill>
          <a:blip r:embed="rId7" cstate="print"/>
          <a:srcRect t="2845" b="19106"/>
          <a:stretch>
            <a:fillRect/>
          </a:stretch>
        </p:blipFill>
        <p:spPr bwMode="auto">
          <a:xfrm>
            <a:off x="5998951" y="2110902"/>
            <a:ext cx="3190672" cy="1867711"/>
          </a:xfrm>
          <a:prstGeom prst="rect">
            <a:avLst/>
          </a:prstGeom>
          <a:noFill/>
        </p:spPr>
      </p:pic>
      <p:pic>
        <p:nvPicPr>
          <p:cNvPr id="124934" name="Picture 6" descr="https://sli.komi.com/images/news/assocklaster_2010_9.jpg"/>
          <p:cNvPicPr>
            <a:picLocks noChangeAspect="1" noChangeArrowheads="1"/>
          </p:cNvPicPr>
          <p:nvPr/>
        </p:nvPicPr>
        <p:blipFill>
          <a:blip r:embed="rId8" cstate="print"/>
          <a:srcRect t="12004"/>
          <a:stretch>
            <a:fillRect/>
          </a:stretch>
        </p:blipFill>
        <p:spPr bwMode="auto">
          <a:xfrm>
            <a:off x="5998951" y="4007775"/>
            <a:ext cx="3227988" cy="21303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99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296" y="3492826"/>
            <a:ext cx="3001106" cy="22221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87"/>
          <a:stretch>
            <a:fillRect/>
          </a:stretch>
        </p:blipFill>
        <p:spPr>
          <a:xfrm>
            <a:off x="6076950" y="-65339"/>
            <a:ext cx="3067050" cy="17671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45"/>
          <a:stretch>
            <a:fillRect/>
          </a:stretch>
        </p:blipFill>
        <p:spPr>
          <a:xfrm>
            <a:off x="0" y="-28575"/>
            <a:ext cx="6027547" cy="34836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095" y="3496001"/>
            <a:ext cx="3181199" cy="23555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07475"/>
            <a:ext cx="2981325" cy="2207526"/>
          </a:xfrm>
          <a:prstGeom prst="rect">
            <a:avLst/>
          </a:prstGeom>
        </p:spPr>
      </p:pic>
      <p:pic>
        <p:nvPicPr>
          <p:cNvPr id="101378" name="Picture 2" descr="https://sli.komi.com/images/news/slastsobr_2011_4.jpg"/>
          <p:cNvPicPr>
            <a:picLocks noChangeAspect="1" noChangeArrowheads="1"/>
          </p:cNvPicPr>
          <p:nvPr/>
        </p:nvPicPr>
        <p:blipFill>
          <a:blip r:embed="rId7" cstate="print"/>
          <a:srcRect t="7647" b="17830"/>
          <a:stretch>
            <a:fillRect/>
          </a:stretch>
        </p:blipFill>
        <p:spPr bwMode="auto">
          <a:xfrm>
            <a:off x="6076478" y="1739900"/>
            <a:ext cx="3067522" cy="1714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178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7"/>
          <a:stretch>
            <a:fillRect/>
          </a:stretch>
        </p:blipFill>
        <p:spPr>
          <a:xfrm>
            <a:off x="6380786" y="-71527"/>
            <a:ext cx="3055313" cy="207812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6" b="9511"/>
          <a:stretch>
            <a:fillRect/>
          </a:stretch>
        </p:blipFill>
        <p:spPr>
          <a:xfrm>
            <a:off x="6379672" y="2057400"/>
            <a:ext cx="2916728" cy="1841500"/>
          </a:xfrm>
          <a:prstGeom prst="rect">
            <a:avLst/>
          </a:prstGeom>
        </p:spPr>
      </p:pic>
      <p:pic>
        <p:nvPicPr>
          <p:cNvPr id="17" name="Picture 10" descr="https://sli.komi.com/images/news/2021_02_12/news_12_02_2020_35.jpg"/>
          <p:cNvPicPr>
            <a:picLocks noChangeAspect="1" noChangeArrowheads="1"/>
          </p:cNvPicPr>
          <p:nvPr/>
        </p:nvPicPr>
        <p:blipFill>
          <a:blip r:embed="rId4" cstate="print"/>
          <a:srcRect t="12198"/>
          <a:stretch>
            <a:fillRect/>
          </a:stretch>
        </p:blipFill>
        <p:spPr bwMode="auto">
          <a:xfrm>
            <a:off x="12701" y="-488258"/>
            <a:ext cx="3721100" cy="2176774"/>
          </a:xfrm>
          <a:prstGeom prst="rect">
            <a:avLst/>
          </a:prstGeom>
          <a:noFill/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919" y="-215900"/>
            <a:ext cx="2543856" cy="188316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7"/>
          <a:stretch>
            <a:fillRect/>
          </a:stretch>
        </p:blipFill>
        <p:spPr>
          <a:xfrm>
            <a:off x="-18948" y="3949700"/>
            <a:ext cx="2768674" cy="1930400"/>
          </a:xfrm>
          <a:prstGeom prst="rect">
            <a:avLst/>
          </a:prstGeom>
        </p:spPr>
      </p:pic>
      <p:pic>
        <p:nvPicPr>
          <p:cNvPr id="143362" name="Picture 2" descr="R:\ЛОК\2016\Семинар-совещание на тему «Дуальное образование проблемы и перспективы развития», февраль 2016\IMG_8098.JPG"/>
          <p:cNvPicPr>
            <a:picLocks noChangeAspect="1" noChangeArrowheads="1"/>
          </p:cNvPicPr>
          <p:nvPr/>
        </p:nvPicPr>
        <p:blipFill>
          <a:blip r:embed="rId7" cstate="print"/>
          <a:srcRect t="7548"/>
          <a:stretch>
            <a:fillRect/>
          </a:stretch>
        </p:blipFill>
        <p:spPr bwMode="auto">
          <a:xfrm>
            <a:off x="2791460" y="1714500"/>
            <a:ext cx="3545840" cy="2185461"/>
          </a:xfrm>
          <a:prstGeom prst="rect">
            <a:avLst/>
          </a:prstGeom>
          <a:noFill/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790" y="1714501"/>
            <a:ext cx="2939846" cy="2176304"/>
          </a:xfrm>
          <a:prstGeom prst="rect">
            <a:avLst/>
          </a:prstGeom>
        </p:spPr>
      </p:pic>
      <p:pic>
        <p:nvPicPr>
          <p:cNvPr id="143363" name="Picture 3" descr="R:\ЛОК\2015\Совещание в Госсовете Республики Коми, декабрь 2015\lok_gossovet_2015_15.jpg"/>
          <p:cNvPicPr>
            <a:picLocks noChangeAspect="1" noChangeArrowheads="1"/>
          </p:cNvPicPr>
          <p:nvPr/>
        </p:nvPicPr>
        <p:blipFill>
          <a:blip r:embed="rId9" cstate="print"/>
          <a:srcRect t="40174"/>
          <a:stretch>
            <a:fillRect/>
          </a:stretch>
        </p:blipFill>
        <p:spPr bwMode="auto">
          <a:xfrm>
            <a:off x="2794000" y="3937000"/>
            <a:ext cx="6527800" cy="26019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490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Прямоугольник 52"/>
          <p:cNvSpPr/>
          <p:nvPr/>
        </p:nvSpPr>
        <p:spPr>
          <a:xfrm>
            <a:off x="-121417" y="4087881"/>
            <a:ext cx="9479279" cy="1244437"/>
          </a:xfrm>
          <a:prstGeom prst="rect">
            <a:avLst/>
          </a:prstGeom>
          <a:solidFill>
            <a:srgbClr val="34BBD1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 61"/>
          <p:cNvSpPr/>
          <p:nvPr/>
        </p:nvSpPr>
        <p:spPr>
          <a:xfrm>
            <a:off x="-198120" y="868066"/>
            <a:ext cx="9465447" cy="801918"/>
          </a:xfrm>
          <a:prstGeom prst="rect">
            <a:avLst/>
          </a:prstGeom>
          <a:solidFill>
            <a:srgbClr val="065DA4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132296" y="977772"/>
            <a:ext cx="244246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ФГБОУ ВО «</a:t>
            </a:r>
            <a:r>
              <a:rPr lang="ru-RU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Ухтинский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государственный технический университет»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1713" y="898567"/>
            <a:ext cx="31177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Сыктывкарский лесной институт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(филиал) ФГБОУ ВО «Санкт-Петербургский государственный лесотехнический университет имени С.М. Кирова»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21151" y="996029"/>
            <a:ext cx="22139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ФГБОУ ВО «Сыктывкарский государственный университет им. Питирима Сорокина»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14342" y="4065446"/>
            <a:ext cx="48831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МАОУ «Средняя общеобразовательная школа № 35 с углубленным изучением отдельных предметов им. А.А. </a:t>
            </a:r>
            <a:r>
              <a:rPr lang="ru-RU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Маегова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» г. Сыктывкар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9094" y="4452513"/>
            <a:ext cx="4873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МАОУ «Средняя общеобразовательная школа № 36 с углубленным изучением отдельных предметов» г. Сыктывкар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22700" y="5355339"/>
            <a:ext cx="4800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ГУДО РК «Республиканский центр экологического образования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4342" y="4881432"/>
            <a:ext cx="4873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МОУ «</a:t>
            </a:r>
            <a:r>
              <a:rPr lang="ru-RU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Сторожевская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средняя общеобразовательная школа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им. А.М. Захаренко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12396" y="100320"/>
            <a:ext cx="7523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УЧАСТНИКИ ЛОК РК</a:t>
            </a: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-7009" y="5371295"/>
            <a:ext cx="2516529" cy="2450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-137159" y="1915490"/>
            <a:ext cx="9281160" cy="1916101"/>
          </a:xfrm>
          <a:prstGeom prst="rect">
            <a:avLst/>
          </a:prstGeom>
          <a:solidFill>
            <a:srgbClr val="85C23E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5040884" y="4879684"/>
            <a:ext cx="38763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МОУ «Средняя общеобразовательная школа №3</a:t>
            </a:r>
            <a:r>
              <a:rPr lang="ru-RU" sz="1100" smtClean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</a:p>
          <a:p>
            <a:r>
              <a:rPr lang="ru-RU" sz="1100" smtClean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 Печора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29312" y="4065446"/>
            <a:ext cx="39699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МОУ «Средняя общеобразовательная школа № 15» </a:t>
            </a:r>
          </a:p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г. Сыктывкар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040885" y="4460436"/>
            <a:ext cx="40726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МАОУ «Средняя общеобразовательная школа № 33»</a:t>
            </a:r>
          </a:p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г. Сыктывкар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00014" y="2378659"/>
            <a:ext cx="2442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НОУ СПО «Сыктывкарский кооперативный техникум»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5560" y="2355894"/>
            <a:ext cx="2442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ГПОУ «Сыктывкарский политехнический техникум»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5560" y="2790683"/>
            <a:ext cx="2912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ГПОУ «Сыктывкарский автомеханический техникум»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7460" y="3240505"/>
            <a:ext cx="291236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ГПОУ «Коми республиканский агропромышленный техникум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имени Н. В. </a:t>
            </a:r>
            <a:r>
              <a:rPr lang="ru-RU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Оплеснина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91582" y="2706299"/>
            <a:ext cx="244246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ОГБПОУ «</a:t>
            </a:r>
            <a:r>
              <a:rPr lang="ru-RU" sz="11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Асиновский</a:t>
            </a:r>
            <a:r>
              <a:rPr lang="ru-RU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техникум промышленной индустрии </a:t>
            </a:r>
            <a:br>
              <a:rPr lang="ru-RU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и сервиса»</a:t>
            </a:r>
            <a:endParaRPr lang="ru-RU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296093" y="2813977"/>
            <a:ext cx="32267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ГПОУ «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Сыктывкарский гуманитарно-педагогический колледж имени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. А.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Куратова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79473" y="3382756"/>
            <a:ext cx="2442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ГПОУ «Печорский промышленно-экономический техникум»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24864" y="3352632"/>
            <a:ext cx="2442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ОГБПОУ «Томский лесотехнический техникум»</a:t>
            </a:r>
            <a:endParaRPr lang="ru-RU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96093" y="1982213"/>
            <a:ext cx="2912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ГАПОУ «Сыктывкарский торгово-экономический колледж»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5560" y="1919686"/>
            <a:ext cx="2442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ГАПОУ «Сыктывкарский лесопромышленный техникум»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74759" y="1966161"/>
            <a:ext cx="2442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ГПОУ «</a:t>
            </a:r>
            <a:r>
              <a:rPr lang="ru-RU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Сосногорский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технологический техникум»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па 4"/>
          <p:cNvGrpSpPr/>
          <p:nvPr/>
        </p:nvGrpSpPr>
        <p:grpSpPr>
          <a:xfrm>
            <a:off x="1180" y="586588"/>
            <a:ext cx="1419713" cy="338554"/>
            <a:chOff x="1180" y="779628"/>
            <a:chExt cx="1419713" cy="338554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1180" y="857374"/>
              <a:ext cx="1419713" cy="208125"/>
            </a:xfrm>
            <a:prstGeom prst="rect">
              <a:avLst/>
            </a:prstGeom>
            <a:solidFill>
              <a:srgbClr val="065D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39735" y="779628"/>
              <a:ext cx="9743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ВУЗЫ</a:t>
              </a:r>
              <a:endPara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Группа 55"/>
          <p:cNvGrpSpPr/>
          <p:nvPr/>
        </p:nvGrpSpPr>
        <p:grpSpPr>
          <a:xfrm>
            <a:off x="-1522" y="1630353"/>
            <a:ext cx="1419713" cy="338554"/>
            <a:chOff x="1180" y="779628"/>
            <a:chExt cx="1419713" cy="338554"/>
          </a:xfrm>
        </p:grpSpPr>
        <p:sp>
          <p:nvSpPr>
            <p:cNvPr id="57" name="Прямоугольник 56"/>
            <p:cNvSpPr/>
            <p:nvPr/>
          </p:nvSpPr>
          <p:spPr>
            <a:xfrm>
              <a:off x="1180" y="857374"/>
              <a:ext cx="1419713" cy="208125"/>
            </a:xfrm>
            <a:prstGeom prst="rect">
              <a:avLst/>
            </a:prstGeom>
            <a:solidFill>
              <a:srgbClr val="85C2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39735" y="779628"/>
              <a:ext cx="9743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СПО</a:t>
              </a:r>
              <a:endPara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Группа 58"/>
          <p:cNvGrpSpPr/>
          <p:nvPr/>
        </p:nvGrpSpPr>
        <p:grpSpPr>
          <a:xfrm>
            <a:off x="-1997" y="3803758"/>
            <a:ext cx="1419713" cy="338554"/>
            <a:chOff x="1180" y="789204"/>
            <a:chExt cx="1419713" cy="338554"/>
          </a:xfrm>
        </p:grpSpPr>
        <p:sp>
          <p:nvSpPr>
            <p:cNvPr id="60" name="Прямоугольник 59"/>
            <p:cNvSpPr/>
            <p:nvPr/>
          </p:nvSpPr>
          <p:spPr>
            <a:xfrm>
              <a:off x="1180" y="857374"/>
              <a:ext cx="1419713" cy="208125"/>
            </a:xfrm>
            <a:prstGeom prst="rect">
              <a:avLst/>
            </a:prstGeom>
            <a:solidFill>
              <a:srgbClr val="34BB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66826" y="789204"/>
              <a:ext cx="1093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ШКОЛЫ</a:t>
              </a:r>
              <a:endPara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163649" y="5315577"/>
            <a:ext cx="269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ДОП. ОБРАЗОВАНИЕ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Группа 63"/>
          <p:cNvGrpSpPr/>
          <p:nvPr/>
        </p:nvGrpSpPr>
        <p:grpSpPr>
          <a:xfrm>
            <a:off x="6199866" y="2402060"/>
            <a:ext cx="2837831" cy="338554"/>
            <a:chOff x="-38746" y="789157"/>
            <a:chExt cx="1786412" cy="338554"/>
          </a:xfrm>
        </p:grpSpPr>
        <p:sp>
          <p:nvSpPr>
            <p:cNvPr id="65" name="Прямоугольник 64"/>
            <p:cNvSpPr/>
            <p:nvPr/>
          </p:nvSpPr>
          <p:spPr>
            <a:xfrm>
              <a:off x="1180" y="857374"/>
              <a:ext cx="1419713" cy="208125"/>
            </a:xfrm>
            <a:prstGeom prst="rect">
              <a:avLst/>
            </a:prstGeom>
            <a:solidFill>
              <a:srgbClr val="85C2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-38746" y="789157"/>
              <a:ext cx="17864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ДРУГИХ РЕГИОНАХ</a:t>
              </a:r>
              <a:endParaRPr lang="ru-RU" sz="1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603" y="963515"/>
            <a:ext cx="829706" cy="5875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45" y="934667"/>
            <a:ext cx="445620" cy="643003"/>
          </a:xfrm>
          <a:prstGeom prst="rect">
            <a:avLst/>
          </a:prstGeom>
        </p:spPr>
      </p:pic>
      <p:pic>
        <p:nvPicPr>
          <p:cNvPr id="1026" name="Picture 2" descr="https://www.syktsu.ru/press/logo/%D0%BB%D0%BE%D0%B3%D0%BE%20%D0%A1%D0%93%D0%A3%20%D0%B7%D0%BD%D0%B0%D0%BA%20%D1%86%D0%B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6" t="32805" r="31565" b="33301"/>
          <a:stretch/>
        </p:blipFill>
        <p:spPr bwMode="auto">
          <a:xfrm>
            <a:off x="6331035" y="1050393"/>
            <a:ext cx="803735" cy="3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3fc54cf-fa01-4dd9-8572-80763229180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82" y="2839992"/>
            <a:ext cx="320337" cy="32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12a8be57-7b9b-46e9-a386-1d9ea42c379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71" y="1967093"/>
            <a:ext cx="319294" cy="33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6944ced4-c795-40da-9c78-779f6f6ea61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82" y="2401435"/>
            <a:ext cx="312150" cy="32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krapt-rk.ru/content/img/100_Year_KRAP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38" y="3290451"/>
            <a:ext cx="315775" cy="40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vatars.mds.yandex.net/i?id=a2aef6de90793da36e986f311469703a-5344952-images-thumbs&amp;n=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305" y="1997845"/>
            <a:ext cx="294005" cy="31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130" y="2429276"/>
            <a:ext cx="316714" cy="316714"/>
          </a:xfrm>
          <a:prstGeom prst="rect">
            <a:avLst/>
          </a:prstGeom>
        </p:spPr>
      </p:pic>
      <p:pic>
        <p:nvPicPr>
          <p:cNvPr id="1032" name="Picture 8" descr="https://yt3.googleusercontent.com/ytc/AIf8zZQBYkbR2b0Pij5s85gn-C3yi7r-5vwwVvz0DjLhSg=s900-c-k-c0x00ffffff-no-rj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786" y="2821283"/>
            <a:ext cx="346561" cy="34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hkolazaxarvan-r11.gosweb.gosuslugi.ru/netcat_files/48/188/1581028_1.jpe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190" y="3370251"/>
            <a:ext cx="314120" cy="38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pic.rutubelist.ru/user/ea/0f/ea0f593c55b679319f20d3603887ac10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866" y="1996858"/>
            <a:ext cx="343265" cy="34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obraz-asino.ru/media/moderator/Archive2020/7/ATProm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012" y="2801443"/>
            <a:ext cx="566028" cy="29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sun9-32.userapi.com/impg/7cVRgiYo54-BV3F9dJ6_2hz_j1_2PJAhlQ9fMQ/j8hC0S5LzUo.jpg?size=880x880&amp;quality=95&amp;sign=632400323d594b62fe5d1de27a743726&amp;c_uniq_tag=1oW9Y31ueNqdVEQwv6rhJ9qE1umhnIR5bIkQ3tv_3xM&amp;type=album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4" b="9836"/>
          <a:stretch/>
        </p:blipFill>
        <p:spPr bwMode="auto">
          <a:xfrm>
            <a:off x="6263291" y="3351799"/>
            <a:ext cx="534134" cy="40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519" y="5307923"/>
            <a:ext cx="359503" cy="36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49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sli.komi.com/images/news/lok_gossovet_2015_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5031" y="3048000"/>
            <a:ext cx="4079249" cy="27178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367"/>
            <a:ext cx="4177664" cy="30945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699" y="3048000"/>
            <a:ext cx="3672228" cy="2718471"/>
          </a:xfrm>
          <a:prstGeom prst="rect">
            <a:avLst/>
          </a:prstGeom>
        </p:spPr>
      </p:pic>
      <p:pic>
        <p:nvPicPr>
          <p:cNvPr id="8" name="Picture 4" descr="https://sli.komi.com/images/news/margtuklast_2011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502" y="-2363349"/>
            <a:ext cx="2930998" cy="2198249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" r="14120"/>
          <a:stretch>
            <a:fillRect/>
          </a:stretch>
        </p:blipFill>
        <p:spPr>
          <a:xfrm>
            <a:off x="3086100" y="3048000"/>
            <a:ext cx="2933700" cy="26638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6"/>
          <a:stretch>
            <a:fillRect/>
          </a:stretch>
        </p:blipFill>
        <p:spPr>
          <a:xfrm>
            <a:off x="4225795" y="-504792"/>
            <a:ext cx="4918205" cy="3501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s://sli.komi.com/images/news/souz_lp_2013_b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28" y="-376882"/>
            <a:ext cx="6259915" cy="4170669"/>
          </a:xfrm>
          <a:prstGeom prst="rect">
            <a:avLst/>
          </a:prstGeom>
          <a:noFill/>
        </p:spPr>
      </p:pic>
      <p:pic>
        <p:nvPicPr>
          <p:cNvPr id="119816" name="Picture 8" descr="https://sli.komi.com/images/news/souz_lp_2013_b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8860" y="3852153"/>
            <a:ext cx="2796018" cy="1862847"/>
          </a:xfrm>
          <a:prstGeom prst="rect">
            <a:avLst/>
          </a:prstGeom>
          <a:noFill/>
        </p:spPr>
      </p:pic>
      <p:pic>
        <p:nvPicPr>
          <p:cNvPr id="119812" name="Picture 4" descr="https://sli.komi.com/images/news/souz_lp_2013_b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2707" y="-6702"/>
            <a:ext cx="2810173" cy="1872278"/>
          </a:xfrm>
          <a:prstGeom prst="rect">
            <a:avLst/>
          </a:prstGeom>
          <a:noFill/>
        </p:spPr>
      </p:pic>
      <p:pic>
        <p:nvPicPr>
          <p:cNvPr id="119814" name="Picture 6" descr="https://sli.komi.com/images/news/souz_lp_2013_b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2707" y="1921549"/>
            <a:ext cx="2810173" cy="1872278"/>
          </a:xfrm>
          <a:prstGeom prst="rect">
            <a:avLst/>
          </a:prstGeom>
          <a:noFill/>
        </p:spPr>
      </p:pic>
      <p:pic>
        <p:nvPicPr>
          <p:cNvPr id="119818" name="Picture 10" descr="https://sli.komi.com/images/news/souz_lp_2013_b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32707" y="3842722"/>
            <a:ext cx="2810173" cy="1872278"/>
          </a:xfrm>
          <a:prstGeom prst="rect">
            <a:avLst/>
          </a:prstGeom>
          <a:noFill/>
        </p:spPr>
      </p:pic>
      <p:pic>
        <p:nvPicPr>
          <p:cNvPr id="144387" name="Picture 3" descr="R:\ЛОК\2021\Юбилейное заседание Совета Лесного образовательного кластера, февраль 2021\news_12_02_2020_23.jpg"/>
          <p:cNvPicPr>
            <a:picLocks noChangeAspect="1" noChangeArrowheads="1"/>
          </p:cNvPicPr>
          <p:nvPr/>
        </p:nvPicPr>
        <p:blipFill>
          <a:blip r:embed="rId7" cstate="print"/>
          <a:srcRect t="5663"/>
          <a:stretch>
            <a:fillRect/>
          </a:stretch>
        </p:blipFill>
        <p:spPr bwMode="auto">
          <a:xfrm>
            <a:off x="-41393" y="3842420"/>
            <a:ext cx="3466885" cy="21789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490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sli.komi.com/images/news/lok_rk_2017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8691" y="-29184"/>
            <a:ext cx="5564221" cy="3707162"/>
          </a:xfrm>
          <a:prstGeom prst="rect">
            <a:avLst/>
          </a:prstGeom>
          <a:noFill/>
        </p:spPr>
      </p:pic>
      <p:pic>
        <p:nvPicPr>
          <p:cNvPr id="6" name="Picture 8" descr="https://sli.komi.com/images/news/tractor_cdpo_03_06_11_10.jpg"/>
          <p:cNvPicPr>
            <a:picLocks noChangeAspect="1" noChangeArrowheads="1"/>
          </p:cNvPicPr>
          <p:nvPr/>
        </p:nvPicPr>
        <p:blipFill>
          <a:blip r:embed="rId3" cstate="print"/>
          <a:srcRect t="18391"/>
          <a:stretch>
            <a:fillRect/>
          </a:stretch>
        </p:blipFill>
        <p:spPr bwMode="auto">
          <a:xfrm>
            <a:off x="-58369" y="3725691"/>
            <a:ext cx="3623622" cy="2217906"/>
          </a:xfrm>
          <a:prstGeom prst="rect">
            <a:avLst/>
          </a:prstGeom>
          <a:noFill/>
        </p:spPr>
      </p:pic>
      <p:pic>
        <p:nvPicPr>
          <p:cNvPr id="8" name="Picture 2" descr="https://sli.komi.com/images/news/tractor_cdpo_03_06_11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8690" y="3727719"/>
            <a:ext cx="2646460" cy="1987281"/>
          </a:xfrm>
          <a:prstGeom prst="rect">
            <a:avLst/>
          </a:prstGeom>
          <a:noFill/>
        </p:spPr>
      </p:pic>
      <p:pic>
        <p:nvPicPr>
          <p:cNvPr id="9" name="Picture 8" descr="https://sli.komi.com/images/news/lok_rk_2017_3.jpg"/>
          <p:cNvPicPr>
            <a:picLocks noChangeAspect="1" noChangeArrowheads="1"/>
          </p:cNvPicPr>
          <p:nvPr/>
        </p:nvPicPr>
        <p:blipFill>
          <a:blip r:embed="rId5" cstate="print"/>
          <a:srcRect r="27492"/>
          <a:stretch>
            <a:fillRect/>
          </a:stretch>
        </p:blipFill>
        <p:spPr bwMode="auto">
          <a:xfrm>
            <a:off x="-437743" y="-8058"/>
            <a:ext cx="4007796" cy="3682634"/>
          </a:xfrm>
          <a:prstGeom prst="rect">
            <a:avLst/>
          </a:prstGeom>
          <a:noFill/>
        </p:spPr>
      </p:pic>
      <p:pic>
        <p:nvPicPr>
          <p:cNvPr id="10" name="Picture 6" descr="https://sli.komi.com/images/news/tractor_cdpo_03_06_11_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2903" y="3727720"/>
            <a:ext cx="2889656" cy="21672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2399</TotalTime>
  <Words>362</Words>
  <Application>Microsoft Office PowerPoint</Application>
  <PresentationFormat>Экран (16:10)</PresentationFormat>
  <Paragraphs>51</Paragraphs>
  <Slides>25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k1_102_03</dc:creator>
  <cp:lastModifiedBy>Любовь А. Гурьева</cp:lastModifiedBy>
  <cp:revision>261</cp:revision>
  <cp:lastPrinted>2025-02-10T12:19:43Z</cp:lastPrinted>
  <dcterms:created xsi:type="dcterms:W3CDTF">2021-02-08T14:01:13Z</dcterms:created>
  <dcterms:modified xsi:type="dcterms:W3CDTF">2026-02-11T05:27:31Z</dcterms:modified>
</cp:coreProperties>
</file>