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81" r:id="rId10"/>
    <p:sldId id="287" r:id="rId11"/>
    <p:sldId id="286" r:id="rId12"/>
    <p:sldId id="278" r:id="rId13"/>
    <p:sldId id="280" r:id="rId14"/>
    <p:sldId id="288" r:id="rId15"/>
    <p:sldId id="284" r:id="rId16"/>
  </p:sldIdLst>
  <p:sldSz cx="9144000" cy="5715000" type="screen16x1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5DA4"/>
    <a:srgbClr val="34BBD1"/>
    <a:srgbClr val="85C23E"/>
    <a:srgbClr val="FFC000"/>
    <a:srgbClr val="B02C21"/>
    <a:srgbClr val="0059A2"/>
    <a:srgbClr val="A3291E"/>
    <a:srgbClr val="B62A1E"/>
    <a:srgbClr val="99271D"/>
    <a:srgbClr val="0163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2" y="-546"/>
      </p:cViewPr>
      <p:guideLst>
        <p:guide orient="horz" pos="167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63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61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29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78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99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03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11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76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56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24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32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C459F-D3E7-4527-8ED8-647DE9117663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C1C4C-DDA6-4DB1-937A-31B4FA1BCF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76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4.wdp"/><Relationship Id="rId18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17" Type="http://schemas.openxmlformats.org/officeDocument/2006/relationships/image" Target="../media/image62.jpeg"/><Relationship Id="rId2" Type="http://schemas.openxmlformats.org/officeDocument/2006/relationships/image" Target="../media/image5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59.png"/><Relationship Id="rId5" Type="http://schemas.openxmlformats.org/officeDocument/2006/relationships/image" Target="../media/image7.png"/><Relationship Id="rId15" Type="http://schemas.microsoft.com/office/2007/relationships/hdphoto" Target="../media/hdphoto5.wdp"/><Relationship Id="rId10" Type="http://schemas.openxmlformats.org/officeDocument/2006/relationships/image" Target="../media/image58.jpeg"/><Relationship Id="rId19" Type="http://schemas.openxmlformats.org/officeDocument/2006/relationships/image" Target="../media/image64.png"/><Relationship Id="rId4" Type="http://schemas.openxmlformats.org/officeDocument/2006/relationships/image" Target="../media/image54.png"/><Relationship Id="rId9" Type="http://schemas.openxmlformats.org/officeDocument/2006/relationships/image" Target="../media/image11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1.wdp"/><Relationship Id="rId17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Логотип Л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6056" y="303252"/>
            <a:ext cx="3176286" cy="70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1053" y="5062220"/>
            <a:ext cx="407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Сыктывкар, 12 февраля 2025 года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4331" y="1987503"/>
            <a:ext cx="584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44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РАБОТЫ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ЛЕСНОГО ОБРАЗОВАТЕЛЬНОГО КЛАСТЕРА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КОМИ В 2024 ГОДУ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masterpiecer-images.s3.yandex.net/af013d3ee70611ef8c94e6b093fc7b06: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1868" cy="681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051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" t="43286" r="7196" b="44551"/>
          <a:stretch/>
        </p:blipFill>
        <p:spPr>
          <a:xfrm>
            <a:off x="-9525" y="1"/>
            <a:ext cx="9163050" cy="571500"/>
          </a:xfrm>
          <a:prstGeom prst="rect">
            <a:avLst/>
          </a:prstGeom>
        </p:spPr>
      </p:pic>
      <p:pic>
        <p:nvPicPr>
          <p:cNvPr id="8196" name="Picture 4" descr="https://tvtransporta.ru/wp-content/uploads/2022/12/snimo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0" t="56168" b="-1"/>
          <a:stretch/>
        </p:blipFill>
        <p:spPr bwMode="auto">
          <a:xfrm rot="10800000">
            <a:off x="4948019" y="330431"/>
            <a:ext cx="4209466" cy="5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9006" y="1942747"/>
            <a:ext cx="6386158" cy="2190819"/>
          </a:xfrm>
          <a:prstGeom prst="roundRect">
            <a:avLst>
              <a:gd name="adj" fmla="val 5798"/>
            </a:avLst>
          </a:prstGeom>
          <a:solidFill>
            <a:schemeClr val="accent6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spokmk.ru/upload/images/public/2023/04/big_professionalite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0" t="19247" r="92404" b="2264"/>
          <a:stretch/>
        </p:blipFill>
        <p:spPr bwMode="auto">
          <a:xfrm rot="5400000">
            <a:off x="2134398" y="-1484868"/>
            <a:ext cx="538552" cy="47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983" y="291151"/>
            <a:ext cx="41277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6386" y="1215360"/>
            <a:ext cx="8550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Коми проект реализуется на базе ГПОУ «Сыктывкарский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автомеханический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983" y="4244464"/>
            <a:ext cx="8855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проекта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создание единого образовательно-производственного кластера, объединив республиканские образовательные организации и предприятия.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387" y="2021857"/>
            <a:ext cx="7071854" cy="214448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ПРОГРАММЫ: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рабочая профессия в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короткие сроки;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Учеба 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упором на практику и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мастерские и высокотехнологичное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Стажировки и трудоустройство в ведущие отраслевые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страны;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Компетентные преподаватели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опытом практической работы;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обучения, разработанные совместно с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работодателями.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3086" y="4731180"/>
            <a:ext cx="7960364" cy="992809"/>
            <a:chOff x="528637" y="4779134"/>
            <a:chExt cx="5929663" cy="739542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637" y="4821148"/>
              <a:ext cx="3033713" cy="64411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7125" y="4779134"/>
              <a:ext cx="2791175" cy="739542"/>
            </a:xfrm>
            <a:prstGeom prst="rect">
              <a:avLst/>
            </a:prstGeom>
          </p:spPr>
        </p:pic>
      </p:grpSp>
      <p:pic>
        <p:nvPicPr>
          <p:cNvPr id="5122" name="Picture 2" descr="https://sun9-22.userapi.com/impg/E5RAXQ3tjX1WPDxJbM2JNjqMwe8RemrgKwnGtA/KbPs0AexT3s.jpg?size=1081x800&amp;quality=96&amp;sign=a8b02187dbc1e6ed918deaadac75a924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" r="10450"/>
          <a:stretch/>
        </p:blipFill>
        <p:spPr bwMode="auto">
          <a:xfrm>
            <a:off x="6611909" y="1942746"/>
            <a:ext cx="2617816" cy="219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0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psv4.userapi.com/c235031/u29528448/docs/d52/94e8cd28981c/Prezentatsia_LOK_zadnik.jpg?extra=-20jYThqPDga53EGzM5RGTKmVskRs59SwNO0bq9A18R1wCDcoosMCYQBjHZAHmQCUWQDa4mSjcFlKqA6tmyu2aqisr-V4oWJsDt9U_iCF_UWtKvwGtm55Nj2lOHtX3VqQPaKZR1XsVdlJBJl5qq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9" t="9600" r="8009" b="10311"/>
          <a:stretch/>
        </p:blipFill>
        <p:spPr bwMode="auto">
          <a:xfrm>
            <a:off x="-38100" y="-25400"/>
            <a:ext cx="9169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8963" y="296034"/>
            <a:ext cx="848563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ИННОВАЦИИ В ОБРАЗОВАНИИ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78670" y="992720"/>
            <a:ext cx="8296833" cy="40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i="1" dirty="0" smtClean="0"/>
              <a:t>Беспилотные авиационные системы (БАС)</a:t>
            </a:r>
          </a:p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7261" y="3496175"/>
            <a:ext cx="2769554" cy="199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dirty="0" smtClean="0"/>
              <a:t>Развитие </a:t>
            </a:r>
            <a:r>
              <a:rPr lang="ru-RU" sz="2100" dirty="0" err="1" smtClean="0"/>
              <a:t>киберспорта</a:t>
            </a:r>
            <a:endParaRPr lang="ru-RU" sz="2100" dirty="0" smtClean="0"/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2024 году в республике </a:t>
            </a:r>
            <a:r>
              <a:rPr lang="ru-RU" sz="1500" dirty="0" smtClean="0"/>
              <a:t>прошла серия турниров по управлению </a:t>
            </a:r>
            <a:r>
              <a:rPr lang="ru-RU" sz="1500" dirty="0" err="1" smtClean="0"/>
              <a:t>дронами</a:t>
            </a:r>
            <a:r>
              <a:rPr lang="ru-RU" sz="1500" dirty="0" smtClean="0"/>
              <a:t>. Команды членов ЛОК РК впервые приняли участие в федеральных турнирах.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35034" y="3522106"/>
            <a:ext cx="2831166" cy="205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dirty="0" smtClean="0"/>
              <a:t>Новое сотрудничество</a:t>
            </a:r>
          </a:p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500" dirty="0" smtClean="0"/>
              <a:t>СЛИ и САТ стали партнерами регионального филиала Федерации гонок дронов России. Это в т.ч. открывает возможности по обучению в Академии федерации.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98820" y="3509133"/>
            <a:ext cx="2720979" cy="21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100" dirty="0" smtClean="0"/>
              <a:t>Новое обучение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ru-RU" sz="1500" dirty="0" smtClean="0"/>
              <a:t>Состоялся второй набор на профильное обучение в САТ. По трем направлениям подготовки в СЛИ добавлена дисциплина по БАС. Обновлялась техническая база и программные возможности.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s://sli.komi.com/images/news/2024_09_23/DronnSorrf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1" y="1744662"/>
            <a:ext cx="2403143" cy="1605600"/>
          </a:xfrm>
          <a:prstGeom prst="rect">
            <a:avLst/>
          </a:prstGeom>
          <a:noFill/>
        </p:spPr>
      </p:pic>
      <p:pic>
        <p:nvPicPr>
          <p:cNvPr id="13" name="Picture 4" descr="https://sli.komi.com/images/news/2024_11_13/Gonkkiddrro_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" y="1744662"/>
            <a:ext cx="2403705" cy="1605600"/>
          </a:xfrm>
          <a:prstGeom prst="rect">
            <a:avLst/>
          </a:prstGeom>
          <a:noFill/>
        </p:spPr>
      </p:pic>
      <p:pic>
        <p:nvPicPr>
          <p:cNvPr id="15" name="Picture 6" descr="https://sli.komi.com/images/news/2024_09_11/SorReliz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76" y="1744662"/>
            <a:ext cx="2403143" cy="160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847537" y="1269888"/>
            <a:ext cx="2688279" cy="876077"/>
            <a:chOff x="5657037" y="1269888"/>
            <a:chExt cx="2688279" cy="87607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57037" y="1269888"/>
              <a:ext cx="876077" cy="876077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647415" y="1357359"/>
              <a:ext cx="16979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lokrk.ru</a:t>
              </a:r>
              <a:endParaRPr lang="ru-RU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" descr="http://qrcoder.ru/code/?http%3A%2F%2Flokrk.ru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316" y="2294049"/>
            <a:ext cx="3012816" cy="30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115" y="206925"/>
            <a:ext cx="94922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ИНФОРМАЦИОННЫЙ РЕСУРС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6816" y="2387552"/>
            <a:ext cx="2899284" cy="2768648"/>
          </a:xfrm>
          <a:prstGeom prst="rect">
            <a:avLst/>
          </a:prstGeom>
          <a:noFill/>
          <a:ln w="41275">
            <a:solidFill>
              <a:srgbClr val="0163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20" y="1034109"/>
            <a:ext cx="5228655" cy="46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psv4.userapi.com/c235031/u29528448/docs/d52/94e8cd28981c/Prezentatsia_LOK_zadnik.jpg?extra=-20jYThqPDga53EGzM5RGTKmVskRs59SwNO0bq9A18R1wCDcoosMCYQBjHZAHmQCUWQDa4mSjcFlKqA6tmyu2aqisr-V4oWJsDt9U_iCF_UWtKvwGtm55Nj2lOHtX3VqQPaKZR1XsVdlJBJl5qq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9" t="9600" r="8009" b="10311"/>
          <a:stretch/>
        </p:blipFill>
        <p:spPr bwMode="auto">
          <a:xfrm>
            <a:off x="-38100" y="-25400"/>
            <a:ext cx="9169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5"/>
          <p:cNvSpPr txBox="1"/>
          <p:nvPr/>
        </p:nvSpPr>
        <p:spPr>
          <a:xfrm>
            <a:off x="447140" y="904376"/>
            <a:ext cx="8198918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Десятилетие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науки и технологий (2022 – 2031 гг.)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25 апреля 2022 г. № 231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защитников Отечества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(20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г.)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Указ Президента РФ от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16 января 2025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г. № 28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«О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проведении в Российской Федерации Года защитника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Отечества»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 Героев Республики Коми (2025 г.);</a:t>
            </a:r>
          </a:p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совместных мероприятий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рамках федерального проекта «Развитие системы поддержки молодежи («Молодежь и дети»)» национального проекта «Образование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Выстраивание сквозного взаимодействия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школа – колледж – вуз – работодатель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целях формирования бесшовной профессиональной траектории для молодежи Республики Коми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Обмен эффективными практиками по созданию единой, сквозной системы подготовки технических кадров;</a:t>
            </a:r>
          </a:p>
          <a:p>
            <a:pPr marL="342900" indent="-342900">
              <a:spcBef>
                <a:spcPts val="10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цифровых решений для повышения эффективности </a:t>
            </a:r>
            <a:r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t>в подготовке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инженерных кадров.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016326"/>
              </a:buClr>
              <a:buSzPct val="160000"/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532" y="193993"/>
            <a:ext cx="94922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</a:t>
            </a:r>
            <a:r>
              <a:rPr lang="ru-RU" sz="32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ru-RU" sz="3200" b="1" dirty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en-US" sz="3200" b="1" dirty="0" smtClean="0">
              <a:solidFill>
                <a:srgbClr val="016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197243" y="496540"/>
            <a:ext cx="3384132" cy="0"/>
          </a:xfrm>
          <a:prstGeom prst="straightConnector1">
            <a:avLst/>
          </a:prstGeom>
          <a:ln w="73025">
            <a:solidFill>
              <a:srgbClr val="016326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7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5"/>
          <p:cNvSpPr txBox="1"/>
          <p:nvPr/>
        </p:nvSpPr>
        <p:spPr>
          <a:xfrm>
            <a:off x="4692913" y="3561521"/>
            <a:ext cx="408563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600"/>
              </a:spcBef>
              <a:buClr>
                <a:srgbClr val="016326"/>
              </a:buClr>
              <a:buSzPct val="160000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buClr>
                <a:srgbClr val="016326"/>
              </a:buClr>
              <a:buSzPct val="160000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В. В. Путин,</a:t>
            </a:r>
          </a:p>
          <a:p>
            <a:pPr algn="r">
              <a:spcBef>
                <a:spcPts val="600"/>
              </a:spcBef>
              <a:buClr>
                <a:srgbClr val="016326"/>
              </a:buClr>
              <a:buSzPct val="160000"/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Российской Федерации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8" r="4235"/>
          <a:stretch/>
        </p:blipFill>
        <p:spPr bwMode="auto">
          <a:xfrm>
            <a:off x="-83127" y="0"/>
            <a:ext cx="4080793" cy="57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1022" y="1980625"/>
            <a:ext cx="5116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016326"/>
              </a:buClr>
              <a:buSzPct val="160000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«Подготовить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инженерные кадры –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одна из важнейших задач для всех уровней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41745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" t="4507" r="112" b="3121"/>
          <a:stretch/>
        </p:blipFill>
        <p:spPr>
          <a:xfrm>
            <a:off x="-58057" y="-81280"/>
            <a:ext cx="9187543" cy="57708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88900" y="-88900"/>
            <a:ext cx="9271000" cy="912649"/>
          </a:xfrm>
          <a:prstGeom prst="rect">
            <a:avLst/>
          </a:prstGeom>
          <a:solidFill>
            <a:srgbClr val="EE8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-88900" y="113137"/>
            <a:ext cx="91567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3200" b="1" i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27000" y="4765039"/>
            <a:ext cx="9271000" cy="9499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861" y="4992265"/>
            <a:ext cx="695574" cy="4925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58" y="4989923"/>
            <a:ext cx="340603" cy="491470"/>
          </a:xfrm>
          <a:prstGeom prst="rect">
            <a:avLst/>
          </a:prstGeom>
        </p:spPr>
      </p:pic>
      <p:pic>
        <p:nvPicPr>
          <p:cNvPr id="12" name="Picture 2" descr="https://www.syktsu.ru/press/logo/%D0%BB%D0%BE%D0%B3%D0%BE%20%D0%A1%D0%93%D0%A3%20%D0%B7%D0%BD%D0%B0%D0%BA%20%D1%86%D0%B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16" t="32805" r="31565" b="33301"/>
          <a:stretch/>
        </p:blipFill>
        <p:spPr bwMode="auto">
          <a:xfrm>
            <a:off x="1292435" y="5028225"/>
            <a:ext cx="803735" cy="3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3fc54cf-fa01-4dd9-8572-8076322918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434" y="5064370"/>
            <a:ext cx="398524" cy="3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12a8be57-7b9b-46e9-a386-1d9ea42c379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632" y="5008124"/>
            <a:ext cx="453418" cy="4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6944ced4-c795-40da-9c78-779f6f6ea61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2625" y="5051916"/>
            <a:ext cx="386555" cy="4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krapt-rk.ru/content/img/100_Year_KRAP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38" y="3290451"/>
            <a:ext cx="315775" cy="4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vatars.mds.yandex.net/i?id=a2aef6de90793da36e986f311469703a-5344952-images-thumbs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2778" y="5051916"/>
            <a:ext cx="347980" cy="3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909" y="5051916"/>
            <a:ext cx="368938" cy="368938"/>
          </a:xfrm>
          <a:prstGeom prst="rect">
            <a:avLst/>
          </a:prstGeom>
        </p:spPr>
      </p:pic>
      <p:pic>
        <p:nvPicPr>
          <p:cNvPr id="19" name="Picture 8" descr="https://yt3.googleusercontent.com/ytc/AIf8zZQBYkbR2b0Pij5s85gn-C3yi7r-5vwwVvz0DjLhSg=s900-c-k-c0x00ffffff-no-rj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0734" y="5026863"/>
            <a:ext cx="427784" cy="4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shkolazaxarvan-r11.gosweb.gosuslugi.ru/netcat_files/48/188/1581028_1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1188" y="5008124"/>
            <a:ext cx="338321" cy="41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s://pic.rutubelist.ru/user/ea/0f/ea0f593c55b679319f20d3603887ac1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685" y="5063855"/>
            <a:ext cx="343265" cy="3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s://obraz-asino.ru/media/moderator/Archive2020/7/ATProm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1710" y="5066968"/>
            <a:ext cx="653222" cy="3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sun9-32.userapi.com/impg/7cVRgiYo54-BV3F9dJ6_2hz_j1_2PJAhlQ9fMQ/j8hC0S5LzUo.jpg?size=880x880&amp;quality=95&amp;sign=632400323d594b62fe5d1de27a743726&amp;c_uniq_tag=1oW9Y31ueNqdVEQwv6rhJ9qE1umhnIR5bIkQ3tv_3xM&amp;type=album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64" b="9836"/>
          <a:stretch/>
        </p:blipFill>
        <p:spPr bwMode="auto">
          <a:xfrm>
            <a:off x="8160233" y="5080158"/>
            <a:ext cx="492403" cy="3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113" y="4978671"/>
            <a:ext cx="500238" cy="5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7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sv4.userapi.com/c235031/u29528448/docs/d52/94e8cd28981c/Prezentatsia_LOK_zadnik.jpg?extra=-20jYThqPDga53EGzM5RGTKmVskRs59SwNO0bq9A18R1wCDcoosMCYQBjHZAHmQCUWQDa4mSjcFlKqA6tmyu2aqisr-V4oWJsDt9U_iCF_UWtKvwGtm55Nj2lOHtX3VqQPaKZR1XsVdlJBJl5qq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9" t="9600" r="8009" b="10311"/>
          <a:stretch/>
        </p:blipFill>
        <p:spPr bwMode="auto">
          <a:xfrm>
            <a:off x="-38100" y="-25400"/>
            <a:ext cx="9169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482" y="263197"/>
            <a:ext cx="6495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Лесной образовательный кластер Республики Коми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482" y="1487480"/>
            <a:ext cx="853003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163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 февраля 2011 года</a:t>
            </a:r>
            <a:r>
              <a:rPr lang="ru-RU" sz="2800" b="1" dirty="0">
                <a:solidFill>
                  <a:srgbClr val="01863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подписано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соглашение о создании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Лесного образовательного кластера Республике Коми (далее – ЛОК РК)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390" y="2741453"/>
            <a:ext cx="4364785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163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ЛОК РК</a:t>
            </a:r>
            <a:r>
              <a:rPr lang="ru-RU" sz="3200" b="1" dirty="0" smtClean="0">
                <a:solidFill>
                  <a:srgbClr val="01863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базовая площадка для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системной многоуровневой и непрерывной подготовки кадров для отраслей лесного комплекса не только республики, но и в целом страны.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" r="112" b="3121"/>
          <a:stretch/>
        </p:blipFill>
        <p:spPr>
          <a:xfrm>
            <a:off x="395737" y="2671414"/>
            <a:ext cx="3792529" cy="249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-198120" y="868066"/>
            <a:ext cx="9465447" cy="801918"/>
          </a:xfrm>
          <a:prstGeom prst="rect">
            <a:avLst/>
          </a:prstGeom>
          <a:solidFill>
            <a:srgbClr val="065DA4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32296" y="977772"/>
            <a:ext cx="2442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ФГБОУ ВО «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Ухтинский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государственный технический университет»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713" y="898567"/>
            <a:ext cx="3117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Сыктывкарский лесной институт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(филиал) ФГБОУ ВО «Санкт-Петербургский государственный лесотехнический университет имени С.М. Кирова»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1151" y="996029"/>
            <a:ext cx="22139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ФГБОУ ВО «Сыктывкарский государственный университет им. Питирима Сорокина»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4342" y="4065446"/>
            <a:ext cx="488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«Средняя общеобразовательная школа № 35 с углубленным изучением отдельных предметов» г. Сыктывкар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094" y="4515333"/>
            <a:ext cx="4873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«Средняя общеобразовательная школа № 36 с углубленным изучением отдельных предметов» г. Сыктывкар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22700" y="5355339"/>
            <a:ext cx="4800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ГУДО РК «Республиканский центр экологического образования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342" y="4951232"/>
            <a:ext cx="487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МОУ «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Сторожевская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средняя общеобразовательная школа»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96" y="100320"/>
            <a:ext cx="7523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ЛОК РК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7009" y="5371295"/>
            <a:ext cx="2516529" cy="2450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-137159" y="1915490"/>
            <a:ext cx="9281160" cy="1916101"/>
          </a:xfrm>
          <a:prstGeom prst="rect">
            <a:avLst/>
          </a:prstGeom>
          <a:solidFill>
            <a:srgbClr val="85C23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-121417" y="4087881"/>
            <a:ext cx="9479279" cy="1244437"/>
          </a:xfrm>
          <a:prstGeom prst="rect">
            <a:avLst/>
          </a:prstGeom>
          <a:solidFill>
            <a:srgbClr val="34BBD1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040884" y="4879684"/>
            <a:ext cx="387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МОУ «Средняя общеобразовательная школа №3» г. Печора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312" y="4065446"/>
            <a:ext cx="3969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МОУ «Средняя общеобразовательная школа № 15» г. Сыктывкар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40885" y="4460436"/>
            <a:ext cx="40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МАОУ «Средняя общеобразовательная школа № 33» г. Сыктывкар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0014" y="2378659"/>
            <a:ext cx="244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«Сыктывкарский кооперативный техникум»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5560" y="2355894"/>
            <a:ext cx="244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«Сыктывкарский политехнический техникум»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560" y="2790683"/>
            <a:ext cx="291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«Сыктывкарский автомеханический техникум»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7460" y="3240505"/>
            <a:ext cx="29123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«Коми республиканский агропромышленный техникум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имени Н. В. 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Оплеснина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1582" y="2706299"/>
            <a:ext cx="24424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ОГБПОУ «</a:t>
            </a:r>
            <a:r>
              <a:rPr lang="ru-RU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Асиновский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техникум промышленной индустрии </a:t>
            </a:r>
            <a:b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сервиса»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6093" y="2813977"/>
            <a:ext cx="3226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Сыктывкарский гуманитарно-педагогический колледж имени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А.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Куратова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9473" y="3382756"/>
            <a:ext cx="244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«Печорский промышленно-экономический техникум»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4864" y="3352632"/>
            <a:ext cx="244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ОГБПОУ «Томский лесотехнический техникум»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6093" y="1982213"/>
            <a:ext cx="291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«Сыктывкарский торгово-экономический колледж»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560" y="1919686"/>
            <a:ext cx="244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«Сыктывкарский лесопромышленный техникум»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4759" y="1966161"/>
            <a:ext cx="2442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ГПОУ «</a:t>
            </a:r>
            <a:r>
              <a:rPr lang="ru-RU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Сосногорский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техникум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80" y="586588"/>
            <a:ext cx="1419713" cy="338554"/>
            <a:chOff x="1180" y="779628"/>
            <a:chExt cx="1419713" cy="33855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80" y="857374"/>
              <a:ext cx="1419713" cy="208125"/>
            </a:xfrm>
            <a:prstGeom prst="rect">
              <a:avLst/>
            </a:prstGeom>
            <a:solidFill>
              <a:srgbClr val="065D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39735" y="779628"/>
              <a:ext cx="974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ВУЗЫ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-1522" y="1630353"/>
            <a:ext cx="1419713" cy="338554"/>
            <a:chOff x="1180" y="779628"/>
            <a:chExt cx="1419713" cy="33855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1180" y="857374"/>
              <a:ext cx="1419713" cy="208125"/>
            </a:xfrm>
            <a:prstGeom prst="rect">
              <a:avLst/>
            </a:prstGeom>
            <a:solidFill>
              <a:srgbClr val="85C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39735" y="779628"/>
              <a:ext cx="974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СПО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-1997" y="3803758"/>
            <a:ext cx="1419713" cy="338554"/>
            <a:chOff x="1180" y="789204"/>
            <a:chExt cx="1419713" cy="338554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1180" y="857374"/>
              <a:ext cx="1419713" cy="208125"/>
            </a:xfrm>
            <a:prstGeom prst="rect">
              <a:avLst/>
            </a:prstGeom>
            <a:solidFill>
              <a:srgbClr val="34BB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6826" y="789204"/>
              <a:ext cx="10938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ШКОЛЫ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63649" y="5315577"/>
            <a:ext cx="269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 ОБРАЗОВАНИЕ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6199866" y="2402060"/>
            <a:ext cx="2837831" cy="338554"/>
            <a:chOff x="-38746" y="789157"/>
            <a:chExt cx="1786412" cy="338554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180" y="857374"/>
              <a:ext cx="1419713" cy="208125"/>
            </a:xfrm>
            <a:prstGeom prst="rect">
              <a:avLst/>
            </a:prstGeom>
            <a:solidFill>
              <a:srgbClr val="85C2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38746" y="789157"/>
              <a:ext cx="1786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ДРУГИХ РЕГИОНАХ</a:t>
              </a:r>
              <a:endPara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9603" y="963515"/>
            <a:ext cx="829706" cy="5875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45" y="934667"/>
            <a:ext cx="445620" cy="643003"/>
          </a:xfrm>
          <a:prstGeom prst="rect">
            <a:avLst/>
          </a:prstGeom>
        </p:spPr>
      </p:pic>
      <p:pic>
        <p:nvPicPr>
          <p:cNvPr id="1026" name="Picture 2" descr="https://www.syktsu.ru/press/logo/%D0%BB%D0%BE%D0%B3%D0%BE%20%D0%A1%D0%93%D0%A3%20%D0%B7%D0%BD%D0%B0%D0%BA%20%D1%86%D0%B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16" t="32805" r="31565" b="33301"/>
          <a:stretch/>
        </p:blipFill>
        <p:spPr bwMode="auto">
          <a:xfrm>
            <a:off x="6331035" y="1050393"/>
            <a:ext cx="803735" cy="3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3fc54cf-fa01-4dd9-8572-8076322918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82" y="2839992"/>
            <a:ext cx="320337" cy="3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12a8be57-7b9b-46e9-a386-1d9ea42c379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71" y="1967093"/>
            <a:ext cx="319294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6944ced4-c795-40da-9c78-779f6f6ea61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282" y="2401435"/>
            <a:ext cx="312150" cy="3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rapt-rk.ru/content/img/100_Year_KRAP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38" y="3290451"/>
            <a:ext cx="315775" cy="4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a2aef6de90793da36e986f311469703a-5344952-images-thumbs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305" y="1997845"/>
            <a:ext cx="294005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3130" y="2429276"/>
            <a:ext cx="316714" cy="316714"/>
          </a:xfrm>
          <a:prstGeom prst="rect">
            <a:avLst/>
          </a:prstGeom>
        </p:spPr>
      </p:pic>
      <p:pic>
        <p:nvPicPr>
          <p:cNvPr id="1032" name="Picture 8" descr="https://yt3.googleusercontent.com/ytc/AIf8zZQBYkbR2b0Pij5s85gn-C3yi7r-5vwwVvz0DjLhSg=s900-c-k-c0x00ffffff-no-rj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786" y="2821283"/>
            <a:ext cx="346561" cy="3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hkolazaxarvan-r11.gosweb.gosuslugi.ru/netcat_files/48/188/1581028_1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190" y="3370251"/>
            <a:ext cx="314120" cy="3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ic.rutubelist.ru/user/ea/0f/ea0f593c55b679319f20d3603887ac1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9866" y="1996858"/>
            <a:ext cx="343265" cy="3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obraz-asino.ru/media/moderator/Archive2020/7/ATProm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012" y="2801443"/>
            <a:ext cx="566028" cy="29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32.userapi.com/impg/7cVRgiYo54-BV3F9dJ6_2hz_j1_2PJAhlQ9fMQ/j8hC0S5LzUo.jpg?size=880x880&amp;quality=95&amp;sign=632400323d594b62fe5d1de27a743726&amp;c_uniq_tag=1oW9Y31ueNqdVEQwv6rhJ9qE1umhnIR5bIkQ3tv_3xM&amp;type=album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64" b="9836"/>
          <a:stretch/>
        </p:blipFill>
        <p:spPr bwMode="auto">
          <a:xfrm>
            <a:off x="6263291" y="3351799"/>
            <a:ext cx="534134" cy="40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8519" y="5307923"/>
            <a:ext cx="359503" cy="3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4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s://psv4.userapi.com/c235031/u29528448/docs/d52/94e8cd28981c/Prezentatsia_LOK_zadnik.jpg?extra=-20jYThqPDga53EGzM5RGTKmVskRs59SwNO0bq9A18R1wCDcoosMCYQBjHZAHmQCUWQDa4mSjcFlKqA6tmyu2aqisr-V4oWJsDt9U_iCF_UWtKvwGtm55Nj2lOHtX3VqQPaKZR1XsVdlJBJl5qq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9" t="9600" r="8009" b="10311"/>
          <a:stretch/>
        </p:blipFill>
        <p:spPr bwMode="auto">
          <a:xfrm>
            <a:off x="-38100" y="-25400"/>
            <a:ext cx="9169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76304" y="6492875"/>
            <a:ext cx="381000" cy="365125"/>
          </a:xfrm>
        </p:spPr>
        <p:txBody>
          <a:bodyPr/>
          <a:lstStyle/>
          <a:p>
            <a:fld id="{B47F7C57-087A-4187-94E6-2D185D28F0B6}" type="slidenum">
              <a:rPr lang="ru-RU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29" y="162282"/>
            <a:ext cx="78717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КОЛЛЕКТИВОВ </a:t>
            </a:r>
            <a:r>
              <a:rPr lang="ru-RU" sz="28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 РК</a:t>
            </a:r>
            <a:endParaRPr lang="ru-RU" sz="2800" b="1" dirty="0">
              <a:solidFill>
                <a:srgbClr val="016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469" y="760567"/>
            <a:ext cx="8146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0186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в Государственных аттестационных комиссиях;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Clr>
                <a:srgbClr val="0186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преподавателей вузов в жюри и конкурсных комиссиях 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мероприятиях среднего профессионального образования;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000"/>
              </a:spcBef>
              <a:buClr>
                <a:srgbClr val="0186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сопряженных программ обучения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spcBef>
                <a:spcPts val="1000"/>
              </a:spcBef>
              <a:buClr>
                <a:srgbClr val="0186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Объединение преподавателей физики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среднего профессионального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 и высшего образования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1000"/>
              </a:spcBef>
              <a:buClr>
                <a:srgbClr val="018635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Обмен опытом, мастер-классы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sli.komi.com/images/news/2024_11_27/SattkreatboySam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809" y="3699270"/>
            <a:ext cx="2672068" cy="17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sli.komi.com/images/news/2024_11_27/SattkreatboySam_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349" y="3697953"/>
            <a:ext cx="2674044" cy="17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li.komi.com/images/news/2024_11_14/SsmSoveshkoll_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69" y="3699270"/>
            <a:ext cx="2672069" cy="178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0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psv4.userapi.com/c235031/u29528448/docs/d52/94e8cd28981c/Prezentatsia_LOK_zadnik.jpg?extra=-20jYThqPDga53EGzM5RGTKmVskRs59SwNO0bq9A18R1wCDcoosMCYQBjHZAHmQCUWQDa4mSjcFlKqA6tmyu2aqisr-V4oWJsDt9U_iCF_UWtKvwGtm55Nj2lOHtX3VqQPaKZR1XsVdlJBJl5qq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9" t="9600" r="8009" b="10311"/>
          <a:stretch/>
        </p:blipFill>
        <p:spPr bwMode="auto">
          <a:xfrm>
            <a:off x="-38102" y="9546"/>
            <a:ext cx="9169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241" y="111774"/>
            <a:ext cx="5030416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1195986"/>
            <a:ext cx="6431028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14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Научно-практическая конференция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«Февральские чтения»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1463" indent="-271463">
              <a:spcBef>
                <a:spcPts val="14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XIV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Всероссийская молодежная научно-практическая конференция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«Исследования молодежи – экономике, производству, образованию»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1463" indent="-271463">
              <a:spcBef>
                <a:spcPts val="14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Олимпийская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неделя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(химия, математика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физика,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электротехника, экологические основы природопользования); </a:t>
            </a:r>
          </a:p>
          <a:p>
            <a:pPr marL="271463" indent="-271463">
              <a:spcBef>
                <a:spcPts val="14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Интеллектуальный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Квиз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«Великие научные открытия»</a:t>
            </a:r>
          </a:p>
          <a:p>
            <a:pPr marL="271463" indent="-271463">
              <a:spcBef>
                <a:spcPts val="14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Кейс марафон «Наука и бизнес»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sli.komi.com/images/news/2024_12_19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128" y="2000162"/>
            <a:ext cx="2520000" cy="167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li.komi.com/images/news/2024_11_11/Kviznauchokrrr_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801" y="243814"/>
            <a:ext cx="2514327" cy="16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86125" y="4224714"/>
            <a:ext cx="9465447" cy="1612046"/>
          </a:xfrm>
          <a:prstGeom prst="rect">
            <a:avLst/>
          </a:prstGeom>
          <a:solidFill>
            <a:srgbClr val="065DA4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241" y="4352561"/>
            <a:ext cx="23212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 2025 Г.</a:t>
            </a:r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241" y="4820102"/>
            <a:ext cx="6907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C2D2E"/>
                </a:solidFill>
                <a:latin typeface="Arial" panose="020B0604020202020204" pitchFamily="34" charset="0"/>
              </a:rPr>
              <a:t>Межрегиональный студенческий научно-практический форум </a:t>
            </a:r>
            <a:r>
              <a:rPr lang="ru-RU" sz="2000" b="1" dirty="0" smtClean="0">
                <a:solidFill>
                  <a:srgbClr val="2C2D2E"/>
                </a:solidFill>
                <a:latin typeface="Arial" panose="020B0604020202020204" pitchFamily="34" charset="0"/>
              </a:rPr>
              <a:t>«Перспективы </a:t>
            </a:r>
            <a:r>
              <a:rPr lang="ru-RU" sz="2000" b="1" dirty="0">
                <a:solidFill>
                  <a:srgbClr val="2C2D2E"/>
                </a:solidFill>
                <a:latin typeface="Arial" panose="020B0604020202020204" pitchFamily="34" charset="0"/>
              </a:rPr>
              <a:t>развития лесного </a:t>
            </a:r>
            <a:r>
              <a:rPr lang="ru-RU" sz="2000" b="1" dirty="0" smtClean="0">
                <a:solidFill>
                  <a:srgbClr val="2C2D2E"/>
                </a:solidFill>
                <a:latin typeface="Arial" panose="020B0604020202020204" pitchFamily="34" charset="0"/>
              </a:rPr>
              <a:t>комплекса»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782" y="4287199"/>
            <a:ext cx="1964346" cy="135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53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5630" y="788999"/>
            <a:ext cx="8251104" cy="265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Фестиваль спорта (мини-футбол, баскетбол, волейбол)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Спортивное мероприятие «Лесные игры», посвященное памяти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Ю. В.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Тулиголовца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Совещание ответственных за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профориентационную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работу студентов ЛОК РК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621" y="136806"/>
            <a:ext cx="80809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СОВМЕСТНАЯ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32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 РК</a:t>
            </a:r>
            <a:endParaRPr lang="ru-RU" sz="3200" b="1" dirty="0">
              <a:solidFill>
                <a:srgbClr val="016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li.komi.com/images/news/2024_04_25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21" y="3629025"/>
            <a:ext cx="2896683" cy="19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44.userapi.com/impg/GxH4oq2GB9iw1Rp1mvE4XGtdw5DJeabHKJpiIg/goXNosQLko4.jpg?size=2560x1710&amp;quality=95&amp;sign=32dddf57ffbf2d4a72ab20d22c11e191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74" b="33115"/>
          <a:stretch/>
        </p:blipFill>
        <p:spPr bwMode="auto">
          <a:xfrm>
            <a:off x="3358331" y="3629025"/>
            <a:ext cx="5488005" cy="19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2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ttps://psv4.userapi.com/c235031/u29528448/docs/d52/94e8cd28981c/Prezentatsia_LOK_zadnik.jpg?extra=-20jYThqPDga53EGzM5RGTKmVskRs59SwNO0bq9A18R1wCDcoosMCYQBjHZAHmQCUWQDa4mSjcFlKqA6tmyu2aqisr-V4oWJsDt9U_iCF_UWtKvwGtm55Nj2lOHtX3VqQPaKZR1XsVdlJBJl5qq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79" t="9600" r="8009" b="10311"/>
          <a:stretch/>
        </p:blipFill>
        <p:spPr bwMode="auto">
          <a:xfrm>
            <a:off x="-38100" y="-25400"/>
            <a:ext cx="91693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8728" y="1015822"/>
            <a:ext cx="55179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Проект «Республиканская школа юного лесовода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Профориентационное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мероприятие 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«День в Лесном -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2024».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468" y="124460"/>
            <a:ext cx="80809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СОВМЕСТНАЯ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32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 РК</a:t>
            </a:r>
            <a:endParaRPr lang="ru-RU" sz="3200" b="1" dirty="0">
              <a:solidFill>
                <a:srgbClr val="0163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li.komi.com/images/news/2024_11_25/DennVlesnovsskii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77" y="3723567"/>
            <a:ext cx="270105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li.komi.com/images/news/2024_11_25/DennVlesnovsskii_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167" y="3724069"/>
            <a:ext cx="27010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li.komi.com/images/news/2024_11_25/DennVlesnovsskii_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458" y="3723066"/>
            <a:ext cx="269473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li.komi.com/images/news/2024_11_25/DennVlesnovsskii_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30"/>
          <a:stretch/>
        </p:blipFill>
        <p:spPr bwMode="auto">
          <a:xfrm>
            <a:off x="5976120" y="1685789"/>
            <a:ext cx="2696400" cy="17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5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524" y="159699"/>
            <a:ext cx="43664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ВЫПУСКНИКИ ЛОК </a:t>
            </a:r>
            <a:r>
              <a:rPr lang="ru-RU" sz="2400" b="1" dirty="0" smtClean="0">
                <a:solidFill>
                  <a:srgbClr val="016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СЛИ в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2283568"/>
              </p:ext>
            </p:extLst>
          </p:nvPr>
        </p:nvGraphicFramePr>
        <p:xfrm>
          <a:off x="466724" y="1085849"/>
          <a:ext cx="8177761" cy="373379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893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2188">
                  <a:extLst>
                    <a:ext uri="{9D8B030D-6E8A-4147-A177-3AD203B41FA5}">
                      <a16:colId xmlns:a16="http://schemas.microsoft.com/office/drawing/2014/main" xmlns="" val="1355687299"/>
                    </a:ext>
                  </a:extLst>
                </a:gridCol>
                <a:gridCol w="1642188">
                  <a:extLst>
                    <a:ext uri="{9D8B030D-6E8A-4147-A177-3AD203B41FA5}">
                      <a16:colId xmlns:a16="http://schemas.microsoft.com/office/drawing/2014/main" xmlns="" val="819985456"/>
                    </a:ext>
                  </a:extLst>
                </a:gridCol>
              </a:tblGrid>
              <a:tr h="3920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Учебное заведение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93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 (чел.)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Заочная (чел.)</a:t>
                      </a:r>
                      <a:endParaRPr lang="ru-RU" sz="1400" b="1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245863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ГПОУ «Сыктывкарский лесопромышленный 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техникум»</a:t>
                      </a:r>
                      <a:endParaRPr lang="ru-RU" sz="14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ГПОУ «Сыктывкарский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политехнический техникум»</a:t>
                      </a:r>
                      <a:endParaRPr lang="ru-RU" sz="14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38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733173959"/>
                  </a:ext>
                </a:extLst>
              </a:tr>
              <a:tr h="2921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ГПОУ «Сыктывкарский автомеханический техникум»</a:t>
                      </a:r>
                      <a:endParaRPr lang="ru-RU" sz="14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47032292"/>
                  </a:ext>
                </a:extLst>
              </a:tr>
              <a:tr h="501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ГПОУ «Коми республиканский агропромышленный техникум имени Н. В.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Оплеснина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535789789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ГПОУ «Сыктывкарский торгово-экономический колледж»</a:t>
                      </a:r>
                      <a:endParaRPr lang="ru-RU" sz="1400" b="1" i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3951605592"/>
                  </a:ext>
                </a:extLst>
              </a:tr>
              <a:tr h="501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ГПОУ «Сыктывкарский гуманитарно-педагогический колледж имени И. А. Куратова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742625295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ГПОУ «Сыктывкарский кооперативный техникум»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4150338725"/>
                  </a:ext>
                </a:extLst>
              </a:tr>
              <a:tr h="501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ГОУ СПО «Печорский</a:t>
                      </a:r>
                      <a:r>
                        <a:rPr lang="ru-RU" sz="1400" b="0" baseline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промышленно-экономический техникум</a:t>
                      </a:r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»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2917209150"/>
                  </a:ext>
                </a:extLst>
              </a:tr>
              <a:tr h="2507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ГОУ НПО «</a:t>
                      </a:r>
                      <a:r>
                        <a:rPr lang="ru-RU" sz="1400" b="0" dirty="0" err="1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Сосногорский</a:t>
                      </a:r>
                      <a:r>
                        <a:rPr lang="ru-RU" sz="1400" b="0" dirty="0" smtClean="0">
                          <a:solidFill>
                            <a:srgbClr val="080808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технологический техникум»</a:t>
                      </a:r>
                      <a:endParaRPr lang="ru-RU" sz="1400" b="0" dirty="0">
                        <a:solidFill>
                          <a:srgbClr val="080808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0117231"/>
                  </a:ext>
                </a:extLst>
              </a:tr>
            </a:tbl>
          </a:graphicData>
        </a:graphic>
      </p:graphicFrame>
      <p:pic>
        <p:nvPicPr>
          <p:cNvPr id="14" name="Picture 2" descr="Логотип Л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685" y="159792"/>
            <a:ext cx="3352800" cy="7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8624" y="5054089"/>
            <a:ext cx="81777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очной – всего 126 чел. (55%)        На заочной – 102 чел. (65%)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" t="43286" r="7196" b="44551"/>
          <a:stretch/>
        </p:blipFill>
        <p:spPr>
          <a:xfrm>
            <a:off x="-9525" y="1"/>
            <a:ext cx="9163050" cy="571500"/>
          </a:xfrm>
          <a:prstGeom prst="rect">
            <a:avLst/>
          </a:prstGeom>
        </p:spPr>
      </p:pic>
      <p:pic>
        <p:nvPicPr>
          <p:cNvPr id="8196" name="Picture 4" descr="https://tvtransporta.ru/wp-content/uploads/2022/12/snimok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0" t="56168" b="-1"/>
          <a:stretch/>
        </p:blipFill>
        <p:spPr bwMode="auto">
          <a:xfrm rot="10800000">
            <a:off x="4948019" y="330431"/>
            <a:ext cx="4209466" cy="5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99006" y="2009422"/>
            <a:ext cx="6386158" cy="2190819"/>
          </a:xfrm>
          <a:prstGeom prst="roundRect">
            <a:avLst>
              <a:gd name="adj" fmla="val 5798"/>
            </a:avLst>
          </a:prstGeom>
          <a:solidFill>
            <a:schemeClr val="accent6">
              <a:lumMod val="7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99005" y="4651318"/>
            <a:ext cx="8175519" cy="1063682"/>
            <a:chOff x="299005" y="4573368"/>
            <a:chExt cx="8540372" cy="1111152"/>
          </a:xfrm>
        </p:grpSpPr>
        <p:pic>
          <p:nvPicPr>
            <p:cNvPr id="2052" name="Picture 4" descr="f35881d5-400a-4c11-a46a-69d849cd00a0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114"/>
            <a:stretch/>
          </p:blipFill>
          <p:spPr bwMode="auto">
            <a:xfrm>
              <a:off x="299005" y="4573368"/>
              <a:ext cx="1222570" cy="111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3fc54cf-fa01-4dd9-8572-80763229180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196" y="4737725"/>
              <a:ext cx="837647" cy="837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12a8be57-7b9b-46e9-a386-1d9ea42c379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493" y="4684061"/>
              <a:ext cx="914388" cy="949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6944ced4-c795-40da-9c78-779f6f6ea61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446" y="4750138"/>
              <a:ext cx="802316" cy="832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51582" y="4983480"/>
              <a:ext cx="1386520" cy="345486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0161" y="4856138"/>
              <a:ext cx="1869216" cy="666069"/>
            </a:xfrm>
            <a:prstGeom prst="rect">
              <a:avLst/>
            </a:prstGeom>
          </p:spPr>
        </p:pic>
      </p:grpSp>
      <p:pic>
        <p:nvPicPr>
          <p:cNvPr id="8194" name="Picture 2" descr="https://spokmk.ru/upload/images/public/2023/04/big_professionalite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0" t="19247" r="92404" b="2264"/>
          <a:stretch/>
        </p:blipFill>
        <p:spPr bwMode="auto">
          <a:xfrm rot="5400000">
            <a:off x="2134398" y="-1484868"/>
            <a:ext cx="538552" cy="47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983" y="291151"/>
            <a:ext cx="41277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https://www.sli.komi.com/images/news/2023_12_14/-M7wkOP9SsM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30" t="13754" r="12933" b="7476"/>
          <a:stretch/>
        </p:blipFill>
        <p:spPr bwMode="auto">
          <a:xfrm>
            <a:off x="6850433" y="2032633"/>
            <a:ext cx="2303043" cy="21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6386" y="1120110"/>
            <a:ext cx="8550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Коми проект реализуется на базе ГПОУ «Сыктывкарский лесопромышленный техникум» при финансовой поддержке АО «Сыктывкарский ЛПК» и ООО «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Лузалес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0983" y="4244464"/>
            <a:ext cx="8855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проекта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создание единого образовательно-производственного кластера, объединив республиканские образовательные организации и предприятия.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387" y="2088532"/>
            <a:ext cx="7071854" cy="2144482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ПРОГРАММЫ: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рабочая профессия в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короткие сроки;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Учеба </a:t>
            </a: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упором на практику и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мастерские и высокотехнологичное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Стажировки и трудоустройство в ведущие отраслевые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 страны;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Компетентные преподаватели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опытом практической работы;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016326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обучения, разработанные совместно с </a:t>
            </a:r>
            <a:r>
              <a:rPr lang="ru-RU" sz="13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работодателями.</a:t>
            </a:r>
            <a:endParaRPr lang="ru-RU" sz="135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1671</TotalTime>
  <Words>800</Words>
  <Application>Microsoft Office PowerPoint</Application>
  <PresentationFormat>Экран (16:10)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k1_102_03</dc:creator>
  <cp:lastModifiedBy>k1_102_06</cp:lastModifiedBy>
  <cp:revision>120</cp:revision>
  <cp:lastPrinted>2024-01-18T11:47:26Z</cp:lastPrinted>
  <dcterms:created xsi:type="dcterms:W3CDTF">2021-02-08T14:01:13Z</dcterms:created>
  <dcterms:modified xsi:type="dcterms:W3CDTF">2025-02-13T14:03:35Z</dcterms:modified>
</cp:coreProperties>
</file>